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68" r:id="rId4"/>
    <p:sldId id="290" r:id="rId5"/>
    <p:sldId id="274" r:id="rId6"/>
    <p:sldId id="269" r:id="rId7"/>
    <p:sldId id="272" r:id="rId8"/>
    <p:sldId id="271" r:id="rId9"/>
    <p:sldId id="273" r:id="rId10"/>
    <p:sldId id="293" r:id="rId11"/>
    <p:sldId id="275" r:id="rId12"/>
    <p:sldId id="294" r:id="rId13"/>
    <p:sldId id="279" r:id="rId14"/>
    <p:sldId id="278" r:id="rId15"/>
    <p:sldId id="295" r:id="rId16"/>
    <p:sldId id="292" r:id="rId17"/>
    <p:sldId id="280" r:id="rId18"/>
    <p:sldId id="297" r:id="rId19"/>
    <p:sldId id="296" r:id="rId20"/>
    <p:sldId id="270"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6BEF1-FAB2-38ED-ABDD-B0562CFAE808}" v="265" dt="2024-12-11T06:19:39.217"/>
    <p1510:client id="{3D79FB36-08AF-5E5F-38C6-65F74104C705}" v="11" dt="2024-12-11T22:41:10.590"/>
    <p1510:client id="{695E3DC1-4BDF-BEC2-3548-ECB07E719070}" v="404" dt="2024-12-11T06:20:40.430"/>
    <p1510:client id="{7E0A2B7F-BA04-3FB3-D00E-4B060E27061B}" v="4" dt="2024-12-11T06:24:37.010"/>
    <p1510:client id="{8371EBA7-931F-3BB0-8ADF-9764830A9D55}" v="501" dt="2024-12-12T01:48:46.231"/>
    <p1510:client id="{8DFA04FD-5C31-2AC8-E1FF-1A682BBDCF36}" v="26" dt="2024-12-11T22:36:37.191"/>
    <p1510:client id="{AF2404C5-DF35-A9AA-FEB2-039AE9777389}" v="19" dt="2024-12-11T21:34:29.099"/>
    <p1510:client id="{C2E7C648-F353-0348-461B-777CB30B1ECC}" v="89" dt="2024-12-11T21:58:17.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52257-2B88-4320-B7B8-5E4ACE16E739}" type="datetimeFigureOut">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4EB30-7836-4A00-9707-A1E20E21A0CA}" type="slidenum">
              <a:t>‹#›</a:t>
            </a:fld>
            <a:endParaRPr lang="en-US"/>
          </a:p>
        </p:txBody>
      </p:sp>
    </p:spTree>
    <p:extLst>
      <p:ext uri="{BB962C8B-B14F-4D97-AF65-F5344CB8AC3E}">
        <p14:creationId xmlns:p14="http://schemas.microsoft.com/office/powerpoint/2010/main" val="381338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26b4cea35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g26b4cea357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 name="Google Shape;14;g26b4cea357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b4cea357b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6b4cea357b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26b4cea357b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100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b4cea357b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6b4cea357b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26b4cea357b_0_1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b4cea357b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6b4cea357b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26b4cea357b_0_1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1561040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b4cea357b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6b4cea357b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26b4cea357b_0_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6b4cea357b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26b4cea357b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26b4cea357b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b4cea357b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6b4cea357b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26b4cea357b_0_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944235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b4cea357b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6b4cea357b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26b4cea357b_0_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363256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6b4cea357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6b4cea357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26b4cea357b_0_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6b4cea357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6b4cea357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26b4cea357b_0_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76259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6b4cea357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6b4cea357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26b4cea357b_0_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27824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g26b4cea357b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Google Shape;24;g26b4cea357b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g26b4cea357b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b4cea357b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26b4cea357b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26b4cea357b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b4cea357b_0_4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26b4cea357b_0_4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26b4cea357b_0_4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26b4cea357b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 name="Google Shape;35;g26b4cea357b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 name="Google Shape;36;g26b4cea357b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3"/>
        <p:cNvGrpSpPr/>
        <p:nvPr/>
      </p:nvGrpSpPr>
      <p:grpSpPr>
        <a:xfrm>
          <a:off x="0" y="0"/>
          <a:ext cx="0" cy="0"/>
          <a:chOff x="0" y="0"/>
          <a:chExt cx="0" cy="0"/>
        </a:xfrm>
      </p:grpSpPr>
      <p:sp>
        <p:nvSpPr>
          <p:cNvPr id="6864" name="Google Shape;686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5" name="Google Shape;68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6b4cea357b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26b4cea357b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26b4cea357b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6b4cea357b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26b4cea357b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g26b4cea357b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b4cea357b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6b4cea357b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26b4cea357b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6b4cea357b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26b4cea357b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g26b4cea357b_0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b4cea357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g26b4cea357b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g26b4cea357b_0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790317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GO - Title and Content 5">
  <p:cSld name="LEGO - Title and Content 5">
    <p:bg>
      <p:bgPr>
        <a:gradFill>
          <a:gsLst>
            <a:gs pos="0">
              <a:srgbClr val="FAFAFA"/>
            </a:gs>
            <a:gs pos="47000">
              <a:srgbClr val="FAFAFA"/>
            </a:gs>
            <a:gs pos="83000">
              <a:srgbClr val="D6D6D6"/>
            </a:gs>
            <a:gs pos="100000">
              <a:srgbClr val="E3E3E3"/>
            </a:gs>
          </a:gsLst>
          <a:path path="circle">
            <a:fillToRect l="50000" t="50000" r="50000" b="50000"/>
          </a:path>
          <a:tileRect/>
        </a:gradFill>
        <a:effectLst/>
      </p:bgPr>
    </p:bg>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714090" y="365125"/>
            <a:ext cx="96397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4800"/>
              <a:buFont typeface="Calibri"/>
              <a:buNone/>
              <a:defRPr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a:off x="1211086" y="2069117"/>
            <a:ext cx="10142713" cy="410784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1211086"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p:nvPr/>
        </p:nvSpPr>
        <p:spPr>
          <a:xfrm>
            <a:off x="0" y="1523459"/>
            <a:ext cx="380950" cy="383300"/>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2"/>
          <p:cNvSpPr/>
          <p:nvPr/>
        </p:nvSpPr>
        <p:spPr>
          <a:xfrm>
            <a:off x="68376" y="1592256"/>
            <a:ext cx="244199" cy="245705"/>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2"/>
          <p:cNvSpPr/>
          <p:nvPr/>
        </p:nvSpPr>
        <p:spPr>
          <a:xfrm>
            <a:off x="68376" y="1592256"/>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2"/>
          <p:cNvSpPr/>
          <p:nvPr/>
        </p:nvSpPr>
        <p:spPr>
          <a:xfrm>
            <a:off x="380904" y="1523459"/>
            <a:ext cx="380950" cy="383300"/>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2"/>
          <p:cNvSpPr/>
          <p:nvPr/>
        </p:nvSpPr>
        <p:spPr>
          <a:xfrm>
            <a:off x="449280" y="1592256"/>
            <a:ext cx="244199" cy="245705"/>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2"/>
          <p:cNvSpPr/>
          <p:nvPr/>
        </p:nvSpPr>
        <p:spPr>
          <a:xfrm>
            <a:off x="449280" y="1592256"/>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12"/>
          <p:cNvSpPr/>
          <p:nvPr/>
        </p:nvSpPr>
        <p:spPr>
          <a:xfrm>
            <a:off x="0" y="1142594"/>
            <a:ext cx="380950" cy="383300"/>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2"/>
          <p:cNvSpPr/>
          <p:nvPr/>
        </p:nvSpPr>
        <p:spPr>
          <a:xfrm>
            <a:off x="68376" y="1211391"/>
            <a:ext cx="244199" cy="245705"/>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2"/>
          <p:cNvSpPr/>
          <p:nvPr/>
        </p:nvSpPr>
        <p:spPr>
          <a:xfrm>
            <a:off x="68376" y="1211391"/>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2"/>
          <p:cNvSpPr/>
          <p:nvPr/>
        </p:nvSpPr>
        <p:spPr>
          <a:xfrm>
            <a:off x="380904" y="1142594"/>
            <a:ext cx="380950" cy="383300"/>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2"/>
          <p:cNvSpPr/>
          <p:nvPr/>
        </p:nvSpPr>
        <p:spPr>
          <a:xfrm>
            <a:off x="449280" y="1211391"/>
            <a:ext cx="244199" cy="245705"/>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12"/>
          <p:cNvSpPr/>
          <p:nvPr/>
        </p:nvSpPr>
        <p:spPr>
          <a:xfrm>
            <a:off x="449280" y="1211391"/>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12"/>
          <p:cNvSpPr/>
          <p:nvPr/>
        </p:nvSpPr>
        <p:spPr>
          <a:xfrm>
            <a:off x="761807" y="1142594"/>
            <a:ext cx="380950" cy="383300"/>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12"/>
          <p:cNvSpPr/>
          <p:nvPr/>
        </p:nvSpPr>
        <p:spPr>
          <a:xfrm>
            <a:off x="830183" y="1211391"/>
            <a:ext cx="244199" cy="245705"/>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12"/>
          <p:cNvSpPr/>
          <p:nvPr/>
        </p:nvSpPr>
        <p:spPr>
          <a:xfrm>
            <a:off x="830183" y="1211391"/>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12"/>
          <p:cNvSpPr/>
          <p:nvPr/>
        </p:nvSpPr>
        <p:spPr>
          <a:xfrm>
            <a:off x="1142711" y="1142594"/>
            <a:ext cx="380950" cy="383300"/>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12"/>
          <p:cNvSpPr/>
          <p:nvPr/>
        </p:nvSpPr>
        <p:spPr>
          <a:xfrm>
            <a:off x="1211087" y="1211391"/>
            <a:ext cx="244199" cy="245705"/>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12"/>
          <p:cNvSpPr/>
          <p:nvPr/>
        </p:nvSpPr>
        <p:spPr>
          <a:xfrm>
            <a:off x="1211087" y="1211391"/>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12"/>
          <p:cNvSpPr/>
          <p:nvPr/>
        </p:nvSpPr>
        <p:spPr>
          <a:xfrm>
            <a:off x="0" y="761730"/>
            <a:ext cx="380950" cy="383300"/>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12"/>
          <p:cNvSpPr/>
          <p:nvPr/>
        </p:nvSpPr>
        <p:spPr>
          <a:xfrm>
            <a:off x="68376" y="830527"/>
            <a:ext cx="244199" cy="245705"/>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12"/>
          <p:cNvSpPr/>
          <p:nvPr/>
        </p:nvSpPr>
        <p:spPr>
          <a:xfrm>
            <a:off x="68376" y="83052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12"/>
          <p:cNvSpPr/>
          <p:nvPr/>
        </p:nvSpPr>
        <p:spPr>
          <a:xfrm>
            <a:off x="380904" y="761730"/>
            <a:ext cx="380950" cy="383300"/>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12"/>
          <p:cNvSpPr/>
          <p:nvPr/>
        </p:nvSpPr>
        <p:spPr>
          <a:xfrm>
            <a:off x="449280" y="830527"/>
            <a:ext cx="244199" cy="245705"/>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12"/>
          <p:cNvSpPr/>
          <p:nvPr/>
        </p:nvSpPr>
        <p:spPr>
          <a:xfrm>
            <a:off x="449280" y="83052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12"/>
          <p:cNvSpPr/>
          <p:nvPr/>
        </p:nvSpPr>
        <p:spPr>
          <a:xfrm>
            <a:off x="761807" y="761730"/>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12"/>
          <p:cNvSpPr/>
          <p:nvPr/>
        </p:nvSpPr>
        <p:spPr>
          <a:xfrm>
            <a:off x="830183" y="830527"/>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12"/>
          <p:cNvSpPr/>
          <p:nvPr/>
        </p:nvSpPr>
        <p:spPr>
          <a:xfrm>
            <a:off x="830183" y="83052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12"/>
          <p:cNvSpPr/>
          <p:nvPr/>
        </p:nvSpPr>
        <p:spPr>
          <a:xfrm>
            <a:off x="1142711" y="761730"/>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12"/>
          <p:cNvSpPr/>
          <p:nvPr/>
        </p:nvSpPr>
        <p:spPr>
          <a:xfrm>
            <a:off x="1211087" y="830527"/>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12"/>
          <p:cNvSpPr/>
          <p:nvPr/>
        </p:nvSpPr>
        <p:spPr>
          <a:xfrm>
            <a:off x="1211087" y="83052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12"/>
          <p:cNvSpPr/>
          <p:nvPr/>
        </p:nvSpPr>
        <p:spPr>
          <a:xfrm>
            <a:off x="0" y="380865"/>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12"/>
          <p:cNvSpPr/>
          <p:nvPr/>
        </p:nvSpPr>
        <p:spPr>
          <a:xfrm>
            <a:off x="68376" y="449662"/>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12"/>
          <p:cNvSpPr/>
          <p:nvPr/>
        </p:nvSpPr>
        <p:spPr>
          <a:xfrm>
            <a:off x="68376" y="449662"/>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12"/>
          <p:cNvSpPr/>
          <p:nvPr/>
        </p:nvSpPr>
        <p:spPr>
          <a:xfrm>
            <a:off x="380904" y="380865"/>
            <a:ext cx="380950" cy="383300"/>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12"/>
          <p:cNvSpPr/>
          <p:nvPr/>
        </p:nvSpPr>
        <p:spPr>
          <a:xfrm>
            <a:off x="449280" y="449662"/>
            <a:ext cx="244199" cy="245705"/>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12"/>
          <p:cNvSpPr/>
          <p:nvPr/>
        </p:nvSpPr>
        <p:spPr>
          <a:xfrm>
            <a:off x="449280" y="449662"/>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12"/>
          <p:cNvSpPr/>
          <p:nvPr/>
        </p:nvSpPr>
        <p:spPr>
          <a:xfrm>
            <a:off x="761807" y="380865"/>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12"/>
          <p:cNvSpPr/>
          <p:nvPr/>
        </p:nvSpPr>
        <p:spPr>
          <a:xfrm>
            <a:off x="830183" y="449662"/>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12"/>
          <p:cNvSpPr/>
          <p:nvPr/>
        </p:nvSpPr>
        <p:spPr>
          <a:xfrm>
            <a:off x="830183" y="449662"/>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12"/>
          <p:cNvSpPr/>
          <p:nvPr/>
        </p:nvSpPr>
        <p:spPr>
          <a:xfrm>
            <a:off x="1142711" y="380865"/>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12"/>
          <p:cNvSpPr/>
          <p:nvPr/>
        </p:nvSpPr>
        <p:spPr>
          <a:xfrm>
            <a:off x="1211087" y="449662"/>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2"/>
          <p:cNvSpPr/>
          <p:nvPr/>
        </p:nvSpPr>
        <p:spPr>
          <a:xfrm>
            <a:off x="1211087" y="449662"/>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2"/>
          <p:cNvSpPr/>
          <p:nvPr/>
        </p:nvSpPr>
        <p:spPr>
          <a:xfrm>
            <a:off x="0" y="0"/>
            <a:ext cx="380950" cy="383300"/>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2"/>
          <p:cNvSpPr/>
          <p:nvPr/>
        </p:nvSpPr>
        <p:spPr>
          <a:xfrm>
            <a:off x="68376" y="68797"/>
            <a:ext cx="244199" cy="245705"/>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p12"/>
          <p:cNvSpPr/>
          <p:nvPr/>
        </p:nvSpPr>
        <p:spPr>
          <a:xfrm>
            <a:off x="68376" y="6879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2"/>
          <p:cNvSpPr/>
          <p:nvPr/>
        </p:nvSpPr>
        <p:spPr>
          <a:xfrm>
            <a:off x="380904" y="0"/>
            <a:ext cx="380950" cy="383300"/>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12"/>
          <p:cNvSpPr/>
          <p:nvPr/>
        </p:nvSpPr>
        <p:spPr>
          <a:xfrm>
            <a:off x="449280" y="68797"/>
            <a:ext cx="244199" cy="245705"/>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2"/>
          <p:cNvSpPr/>
          <p:nvPr/>
        </p:nvSpPr>
        <p:spPr>
          <a:xfrm>
            <a:off x="449280" y="6879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12"/>
          <p:cNvSpPr/>
          <p:nvPr/>
        </p:nvSpPr>
        <p:spPr>
          <a:xfrm>
            <a:off x="761807" y="0"/>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2"/>
          <p:cNvSpPr/>
          <p:nvPr/>
        </p:nvSpPr>
        <p:spPr>
          <a:xfrm>
            <a:off x="830183" y="68797"/>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2"/>
          <p:cNvSpPr/>
          <p:nvPr/>
        </p:nvSpPr>
        <p:spPr>
          <a:xfrm>
            <a:off x="830183" y="6879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2"/>
          <p:cNvSpPr/>
          <p:nvPr/>
        </p:nvSpPr>
        <p:spPr>
          <a:xfrm>
            <a:off x="1142711" y="0"/>
            <a:ext cx="380950" cy="383300"/>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2"/>
          <p:cNvSpPr/>
          <p:nvPr/>
        </p:nvSpPr>
        <p:spPr>
          <a:xfrm>
            <a:off x="1211087" y="68797"/>
            <a:ext cx="244199" cy="245705"/>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33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12"/>
          <p:cNvSpPr/>
          <p:nvPr/>
        </p:nvSpPr>
        <p:spPr>
          <a:xfrm>
            <a:off x="1211087" y="68797"/>
            <a:ext cx="122099" cy="245705"/>
          </a:xfrm>
          <a:prstGeom prst="moon">
            <a:avLst>
              <a:gd name="adj" fmla="val 9266"/>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9715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
        <p:cNvGrpSpPr/>
        <p:nvPr/>
      </p:nvGrpSpPr>
      <p:grpSpPr>
        <a:xfrm>
          <a:off x="0" y="0"/>
          <a:ext cx="0" cy="0"/>
          <a:chOff x="0" y="0"/>
          <a:chExt cx="0" cy="0"/>
        </a:xfrm>
      </p:grpSpPr>
      <p:pic>
        <p:nvPicPr>
          <p:cNvPr id="16" name="Google Shape;16;g26b4cea357b_0_0" descr=" "/>
          <p:cNvPicPr preferRelativeResize="0"/>
          <p:nvPr/>
        </p:nvPicPr>
        <p:blipFill rotWithShape="1">
          <a:blip r:embed="rId3">
            <a:alphaModFix/>
          </a:blip>
          <a:srcRect/>
          <a:stretch/>
        </p:blipFill>
        <p:spPr>
          <a:xfrm>
            <a:off x="0" y="2590909"/>
            <a:ext cx="2247888" cy="4266644"/>
          </a:xfrm>
          <a:prstGeom prst="rect">
            <a:avLst/>
          </a:prstGeom>
          <a:noFill/>
          <a:ln>
            <a:noFill/>
          </a:ln>
        </p:spPr>
      </p:pic>
      <p:pic>
        <p:nvPicPr>
          <p:cNvPr id="17" name="Google Shape;17;g26b4cea357b_0_0" descr=" "/>
          <p:cNvPicPr preferRelativeResize="0"/>
          <p:nvPr/>
        </p:nvPicPr>
        <p:blipFill rotWithShape="1">
          <a:blip r:embed="rId4">
            <a:alphaModFix/>
          </a:blip>
          <a:srcRect/>
          <a:stretch/>
        </p:blipFill>
        <p:spPr>
          <a:xfrm>
            <a:off x="9791650" y="446"/>
            <a:ext cx="2400287" cy="2590463"/>
          </a:xfrm>
          <a:prstGeom prst="rect">
            <a:avLst/>
          </a:prstGeom>
          <a:noFill/>
          <a:ln>
            <a:noFill/>
          </a:ln>
        </p:spPr>
      </p:pic>
      <p:sp>
        <p:nvSpPr>
          <p:cNvPr id="18" name="Google Shape;18;g26b4cea357b_0_0"/>
          <p:cNvSpPr/>
          <p:nvPr/>
        </p:nvSpPr>
        <p:spPr>
          <a:xfrm>
            <a:off x="1556319" y="835697"/>
            <a:ext cx="9076218" cy="6624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lgn="ctr"/>
            <a:r>
              <a:rPr lang="en-US" sz="4400" b="1">
                <a:solidFill>
                  <a:schemeClr val="accent1"/>
                </a:solidFill>
                <a:latin typeface="Century Gothic"/>
                <a:sym typeface="DM Sans"/>
              </a:rPr>
              <a:t>DESIGN OF EXPERIMENTS</a:t>
            </a:r>
            <a:endParaRPr lang="en-US" sz="4400">
              <a:solidFill>
                <a:schemeClr val="accent1"/>
              </a:solidFill>
              <a:latin typeface="Century Gothic"/>
            </a:endParaRPr>
          </a:p>
        </p:txBody>
      </p:sp>
      <p:sp>
        <p:nvSpPr>
          <p:cNvPr id="19" name="Google Shape;19;g26b4cea357b_0_0"/>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21" name="Google Shape;21;g26b4cea357b_0_0" descr=" "/>
          <p:cNvPicPr preferRelativeResize="0"/>
          <p:nvPr/>
        </p:nvPicPr>
        <p:blipFill rotWithShape="1">
          <a:blip r:embed="rId5">
            <a:alphaModFix/>
          </a:blip>
          <a:srcRect/>
          <a:stretch/>
        </p:blipFill>
        <p:spPr>
          <a:xfrm>
            <a:off x="3159400" y="1975120"/>
            <a:ext cx="5201770" cy="2063243"/>
          </a:xfrm>
          <a:prstGeom prst="rect">
            <a:avLst/>
          </a:prstGeom>
          <a:noFill/>
          <a:ln>
            <a:noFill/>
          </a:ln>
        </p:spPr>
      </p:pic>
      <p:sp>
        <p:nvSpPr>
          <p:cNvPr id="4" name="TextBox 3">
            <a:extLst>
              <a:ext uri="{FF2B5EF4-FFF2-40B4-BE49-F238E27FC236}">
                <a16:creationId xmlns:a16="http://schemas.microsoft.com/office/drawing/2014/main" id="{B47A0132-8906-BBBB-5582-B753A7038795}"/>
              </a:ext>
            </a:extLst>
          </p:cNvPr>
          <p:cNvSpPr txBox="1"/>
          <p:nvPr/>
        </p:nvSpPr>
        <p:spPr>
          <a:xfrm>
            <a:off x="9337697" y="4618093"/>
            <a:ext cx="331070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Team 212</a:t>
            </a:r>
          </a:p>
          <a:p>
            <a:r>
              <a:rPr lang="en-US" sz="2000" b="1" dirty="0"/>
              <a:t>Aishwarya Rai</a:t>
            </a:r>
          </a:p>
          <a:p>
            <a:r>
              <a:rPr lang="en-US" sz="2000" b="1" dirty="0"/>
              <a:t>Nikhil </a:t>
            </a:r>
          </a:p>
          <a:p>
            <a:r>
              <a:rPr lang="en-US" sz="2000" b="1" dirty="0"/>
              <a:t>Quinn Yen</a:t>
            </a:r>
          </a:p>
          <a:p>
            <a:r>
              <a:rPr lang="en-US" sz="2000" b="1" dirty="0"/>
              <a:t>Pramit Piyush Patel</a:t>
            </a:r>
          </a:p>
          <a:p>
            <a:r>
              <a:rPr lang="en-US" sz="2000" b="1" dirty="0"/>
              <a:t>Siddharth </a:t>
            </a:r>
            <a:r>
              <a:rPr lang="en-US" sz="2000" b="1" dirty="0" err="1"/>
              <a:t>Holankar</a:t>
            </a:r>
            <a:endParaRPr lang="en-US" sz="2000" b="1" dirty="0"/>
          </a:p>
          <a:p>
            <a:r>
              <a:rPr lang="en-US" sz="2000" b="1" dirty="0" err="1"/>
              <a:t>Shuairun</a:t>
            </a:r>
            <a:r>
              <a:rPr lang="en-US" sz="2000" b="1"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46"/>
        <p:cNvGrpSpPr/>
        <p:nvPr/>
      </p:nvGrpSpPr>
      <p:grpSpPr>
        <a:xfrm>
          <a:off x="0" y="0"/>
          <a:ext cx="0" cy="0"/>
          <a:chOff x="0" y="0"/>
          <a:chExt cx="0" cy="0"/>
        </a:xfrm>
      </p:grpSpPr>
      <p:pic>
        <p:nvPicPr>
          <p:cNvPr id="147" name="Google Shape;147;g26b4cea357b_0_125" descr=" "/>
          <p:cNvPicPr preferRelativeResize="0"/>
          <p:nvPr/>
        </p:nvPicPr>
        <p:blipFill rotWithShape="1">
          <a:blip r:embed="rId3">
            <a:alphaModFix/>
          </a:blip>
          <a:srcRect/>
          <a:stretch/>
        </p:blipFill>
        <p:spPr>
          <a:xfrm>
            <a:off x="9156653" y="4692486"/>
            <a:ext cx="3035284" cy="2165068"/>
          </a:xfrm>
          <a:prstGeom prst="rect">
            <a:avLst/>
          </a:prstGeom>
          <a:noFill/>
          <a:ln>
            <a:noFill/>
          </a:ln>
        </p:spPr>
      </p:pic>
      <p:pic>
        <p:nvPicPr>
          <p:cNvPr id="148" name="Google Shape;148;g26b4cea357b_0_125" descr=" "/>
          <p:cNvPicPr preferRelativeResize="0"/>
          <p:nvPr/>
        </p:nvPicPr>
        <p:blipFill rotWithShape="1">
          <a:blip r:embed="rId4">
            <a:alphaModFix/>
          </a:blip>
          <a:srcRect/>
          <a:stretch/>
        </p:blipFill>
        <p:spPr>
          <a:xfrm>
            <a:off x="0" y="446"/>
            <a:ext cx="4311628" cy="1904752"/>
          </a:xfrm>
          <a:prstGeom prst="rect">
            <a:avLst/>
          </a:prstGeom>
          <a:noFill/>
          <a:ln>
            <a:noFill/>
          </a:ln>
        </p:spPr>
      </p:pic>
      <p:sp>
        <p:nvSpPr>
          <p:cNvPr id="149" name="Google Shape;149;g26b4cea357b_0_125"/>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150" name="Google Shape;150;g26b4cea357b_0_125" descr=" "/>
          <p:cNvPicPr preferRelativeResize="0"/>
          <p:nvPr/>
        </p:nvPicPr>
        <p:blipFill rotWithShape="1">
          <a:blip r:embed="rId5">
            <a:alphaModFix/>
          </a:blip>
          <a:srcRect/>
          <a:stretch/>
        </p:blipFill>
        <p:spPr>
          <a:xfrm>
            <a:off x="11760139" y="5409942"/>
            <a:ext cx="355598" cy="1295231"/>
          </a:xfrm>
          <a:prstGeom prst="rect">
            <a:avLst/>
          </a:prstGeom>
          <a:noFill/>
          <a:ln>
            <a:noFill/>
          </a:ln>
        </p:spPr>
      </p:pic>
      <p:pic>
        <p:nvPicPr>
          <p:cNvPr id="151" name="Google Shape;151;g26b4cea357b_0_125" descr=" "/>
          <p:cNvPicPr preferRelativeResize="0"/>
          <p:nvPr/>
        </p:nvPicPr>
        <p:blipFill rotWithShape="1">
          <a:blip r:embed="rId6">
            <a:alphaModFix/>
          </a:blip>
          <a:srcRect/>
          <a:stretch/>
        </p:blipFill>
        <p:spPr>
          <a:xfrm>
            <a:off x="0" y="692506"/>
            <a:ext cx="2728962" cy="2218655"/>
          </a:xfrm>
          <a:prstGeom prst="rect">
            <a:avLst/>
          </a:prstGeom>
          <a:noFill/>
          <a:ln>
            <a:noFill/>
          </a:ln>
        </p:spPr>
      </p:pic>
      <p:sp>
        <p:nvSpPr>
          <p:cNvPr id="152" name="Google Shape;152;g26b4cea357b_0_125"/>
          <p:cNvSpPr/>
          <p:nvPr/>
        </p:nvSpPr>
        <p:spPr>
          <a:xfrm>
            <a:off x="2920985" y="2114721"/>
            <a:ext cx="6800864" cy="2634857"/>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53" name="Google Shape;153;g26b4cea357b_0_125"/>
          <p:cNvSpPr/>
          <p:nvPr/>
        </p:nvSpPr>
        <p:spPr>
          <a:xfrm>
            <a:off x="3111485" y="2686221"/>
            <a:ext cx="6902401" cy="23110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r>
              <a:rPr lang="en-US" sz="9600">
                <a:solidFill>
                  <a:srgbClr val="FF0000"/>
                </a:solidFill>
                <a:latin typeface="Times New Roman"/>
                <a:ea typeface="Calibri"/>
                <a:cs typeface="Calibri"/>
              </a:rPr>
              <a:t>Final Model</a:t>
            </a:r>
            <a:endParaRPr lang="en-US" sz="9600">
              <a:solidFill>
                <a:srgbClr val="FF0000"/>
              </a:solidFill>
              <a:latin typeface="Times New Roman"/>
            </a:endParaRPr>
          </a:p>
        </p:txBody>
      </p:sp>
      <p:sp>
        <p:nvSpPr>
          <p:cNvPr id="154" name="Google Shape;154;g26b4cea357b_0_125"/>
          <p:cNvSpPr/>
          <p:nvPr/>
        </p:nvSpPr>
        <p:spPr>
          <a:xfrm>
            <a:off x="7658061" y="4476613"/>
            <a:ext cx="2139921" cy="34915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E0E0E"/>
              </a:buClr>
              <a:buSzPts val="3600"/>
              <a:buFont typeface="Mogra"/>
              <a:buNone/>
            </a:pPr>
            <a:endParaRPr lang="en-US" sz="1800" b="0" i="0" u="none" strike="noStrike" cap="none">
              <a:solidFill>
                <a:srgbClr val="0E0E0E"/>
              </a:solidFill>
              <a:latin typeface="Mogra"/>
              <a:ea typeface="Calibri"/>
              <a:cs typeface="Calibri"/>
            </a:endParaRPr>
          </a:p>
        </p:txBody>
      </p:sp>
    </p:spTree>
    <p:extLst>
      <p:ext uri="{BB962C8B-B14F-4D97-AF65-F5344CB8AC3E}">
        <p14:creationId xmlns:p14="http://schemas.microsoft.com/office/powerpoint/2010/main" val="162115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2"/>
        <p:cNvGrpSpPr/>
        <p:nvPr/>
      </p:nvGrpSpPr>
      <p:grpSpPr>
        <a:xfrm>
          <a:off x="0" y="0"/>
          <a:ext cx="0" cy="0"/>
          <a:chOff x="0" y="0"/>
          <a:chExt cx="0" cy="0"/>
        </a:xfrm>
      </p:grpSpPr>
      <p:pic>
        <p:nvPicPr>
          <p:cNvPr id="214" name="Google Shape;214;g26b4cea357b_0_188" descr=" "/>
          <p:cNvPicPr preferRelativeResize="0"/>
          <p:nvPr/>
        </p:nvPicPr>
        <p:blipFill rotWithShape="1">
          <a:blip r:embed="rId3">
            <a:alphaModFix/>
          </a:blip>
          <a:srcRect/>
          <a:stretch/>
        </p:blipFill>
        <p:spPr>
          <a:xfrm>
            <a:off x="10655245" y="446"/>
            <a:ext cx="1536692" cy="3695219"/>
          </a:xfrm>
          <a:prstGeom prst="rect">
            <a:avLst/>
          </a:prstGeom>
          <a:noFill/>
          <a:ln>
            <a:noFill/>
          </a:ln>
        </p:spPr>
      </p:pic>
      <p:sp>
        <p:nvSpPr>
          <p:cNvPr id="217" name="Google Shape;217;g26b4cea357b_0_188"/>
          <p:cNvSpPr/>
          <p:nvPr/>
        </p:nvSpPr>
        <p:spPr>
          <a:xfrm>
            <a:off x="153349" y="285424"/>
            <a:ext cx="3236429" cy="778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buClr>
                <a:srgbClr val="E3000B"/>
              </a:buClr>
              <a:buSzPts val="8000"/>
            </a:pPr>
            <a:endParaRPr lang="en-US" sz="3950" b="0" i="0" u="none" strike="noStrike" cap="none">
              <a:solidFill>
                <a:srgbClr val="E3000B"/>
              </a:solidFill>
              <a:latin typeface="Mogra"/>
              <a:ea typeface="Calibri"/>
              <a:cs typeface="Calibri"/>
            </a:endParaRPr>
          </a:p>
        </p:txBody>
      </p:sp>
      <p:sp>
        <p:nvSpPr>
          <p:cNvPr id="225" name="Google Shape;225;g26b4cea357b_0_188"/>
          <p:cNvSpPr/>
          <p:nvPr/>
        </p:nvSpPr>
        <p:spPr>
          <a:xfrm>
            <a:off x="1695441" y="5448037"/>
            <a:ext cx="1606591" cy="469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E0E0E"/>
              </a:buClr>
              <a:buSzPts val="4800"/>
              <a:buFont typeface="Mogra"/>
              <a:buNone/>
            </a:pPr>
            <a:endParaRPr lang="en-US" sz="2400" b="0" i="0" u="none" strike="noStrike" cap="none">
              <a:solidFill>
                <a:srgbClr val="0E0E0E"/>
              </a:solidFill>
              <a:latin typeface="Mogra"/>
              <a:ea typeface="Calibri"/>
              <a:cs typeface="Calibri"/>
            </a:endParaRPr>
          </a:p>
        </p:txBody>
      </p:sp>
      <p:sp>
        <p:nvSpPr>
          <p:cNvPr id="239" name="Google Shape;239;g26b4cea357b_0_188"/>
          <p:cNvSpPr/>
          <p:nvPr/>
        </p:nvSpPr>
        <p:spPr>
          <a:xfrm>
            <a:off x="8810580" y="5448037"/>
            <a:ext cx="1778018" cy="469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E0E0E"/>
              </a:buClr>
              <a:buSzPts val="4800"/>
              <a:buFont typeface="Mogra"/>
              <a:buNone/>
            </a:pPr>
            <a:endParaRPr lang="en-US" sz="2400" b="0" i="0" u="none" strike="noStrike" cap="none">
              <a:solidFill>
                <a:srgbClr val="0E0E0E"/>
              </a:solidFill>
              <a:latin typeface="Mogra"/>
              <a:ea typeface="Calibri"/>
              <a:cs typeface="Calibri"/>
            </a:endParaRPr>
          </a:p>
        </p:txBody>
      </p:sp>
      <p:pic>
        <p:nvPicPr>
          <p:cNvPr id="2" name="Picture 1">
            <a:extLst>
              <a:ext uri="{FF2B5EF4-FFF2-40B4-BE49-F238E27FC236}">
                <a16:creationId xmlns:a16="http://schemas.microsoft.com/office/drawing/2014/main" id="{B8A364F1-A086-A9CB-50AC-3C9A91766310}"/>
              </a:ext>
            </a:extLst>
          </p:cNvPr>
          <p:cNvPicPr>
            <a:picLocks noChangeAspect="1"/>
          </p:cNvPicPr>
          <p:nvPr/>
        </p:nvPicPr>
        <p:blipFill>
          <a:blip r:embed="rId4"/>
          <a:stretch>
            <a:fillRect/>
          </a:stretch>
        </p:blipFill>
        <p:spPr>
          <a:xfrm>
            <a:off x="668042" y="1062037"/>
            <a:ext cx="6486525" cy="4343400"/>
          </a:xfrm>
          <a:prstGeom prst="rect">
            <a:avLst/>
          </a:prstGeom>
        </p:spPr>
      </p:pic>
      <p:sp>
        <p:nvSpPr>
          <p:cNvPr id="3" name="TextBox 2">
            <a:extLst>
              <a:ext uri="{FF2B5EF4-FFF2-40B4-BE49-F238E27FC236}">
                <a16:creationId xmlns:a16="http://schemas.microsoft.com/office/drawing/2014/main" id="{3AC00E04-52FF-CE32-3B51-CE3AF67726FC}"/>
              </a:ext>
            </a:extLst>
          </p:cNvPr>
          <p:cNvSpPr txBox="1"/>
          <p:nvPr/>
        </p:nvSpPr>
        <p:spPr>
          <a:xfrm>
            <a:off x="7940991" y="2466383"/>
            <a:ext cx="29277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The final model shows B, A, and BE as significant factors influencing distance, exceeding the threshold (2.78).</a:t>
            </a:r>
          </a:p>
        </p:txBody>
      </p:sp>
      <p:pic>
        <p:nvPicPr>
          <p:cNvPr id="213" name="Google Shape;213;g26b4cea357b_0_188" descr=" "/>
          <p:cNvPicPr preferRelativeResize="0"/>
          <p:nvPr/>
        </p:nvPicPr>
        <p:blipFill rotWithShape="1">
          <a:blip r:embed="rId5">
            <a:alphaModFix/>
          </a:blip>
          <a:srcRect/>
          <a:stretch/>
        </p:blipFill>
        <p:spPr>
          <a:xfrm>
            <a:off x="0" y="4537692"/>
            <a:ext cx="4330678" cy="2292052"/>
          </a:xfrm>
          <a:prstGeom prst="rect">
            <a:avLst/>
          </a:prstGeom>
          <a:noFill/>
          <a:ln>
            <a:noFill/>
          </a:ln>
        </p:spPr>
      </p:pic>
    </p:spTree>
    <p:extLst>
      <p:ext uri="{BB962C8B-B14F-4D97-AF65-F5344CB8AC3E}">
        <p14:creationId xmlns:p14="http://schemas.microsoft.com/office/powerpoint/2010/main" val="197527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2"/>
        <p:cNvGrpSpPr/>
        <p:nvPr/>
      </p:nvGrpSpPr>
      <p:grpSpPr>
        <a:xfrm>
          <a:off x="0" y="0"/>
          <a:ext cx="0" cy="0"/>
          <a:chOff x="0" y="0"/>
          <a:chExt cx="0" cy="0"/>
        </a:xfrm>
      </p:grpSpPr>
      <p:pic>
        <p:nvPicPr>
          <p:cNvPr id="214" name="Google Shape;214;g26b4cea357b_0_188" descr=" "/>
          <p:cNvPicPr preferRelativeResize="0"/>
          <p:nvPr/>
        </p:nvPicPr>
        <p:blipFill rotWithShape="1">
          <a:blip r:embed="rId3">
            <a:alphaModFix/>
          </a:blip>
          <a:srcRect/>
          <a:stretch/>
        </p:blipFill>
        <p:spPr>
          <a:xfrm>
            <a:off x="10655245" y="446"/>
            <a:ext cx="1536692" cy="3695219"/>
          </a:xfrm>
          <a:prstGeom prst="rect">
            <a:avLst/>
          </a:prstGeom>
          <a:noFill/>
          <a:ln>
            <a:noFill/>
          </a:ln>
        </p:spPr>
      </p:pic>
      <p:sp>
        <p:nvSpPr>
          <p:cNvPr id="217" name="Google Shape;217;g26b4cea357b_0_188"/>
          <p:cNvSpPr/>
          <p:nvPr/>
        </p:nvSpPr>
        <p:spPr>
          <a:xfrm>
            <a:off x="153349" y="285424"/>
            <a:ext cx="3236429" cy="778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buClr>
                <a:srgbClr val="E3000B"/>
              </a:buClr>
              <a:buSzPts val="8000"/>
            </a:pPr>
            <a:endParaRPr lang="en-US" sz="3950" b="0" i="0" u="none" strike="noStrike" cap="none">
              <a:solidFill>
                <a:srgbClr val="E3000B"/>
              </a:solidFill>
              <a:latin typeface="Mogra"/>
              <a:ea typeface="Calibri"/>
              <a:cs typeface="Calibri"/>
            </a:endParaRPr>
          </a:p>
        </p:txBody>
      </p:sp>
      <p:sp>
        <p:nvSpPr>
          <p:cNvPr id="225" name="Google Shape;225;g26b4cea357b_0_188"/>
          <p:cNvSpPr/>
          <p:nvPr/>
        </p:nvSpPr>
        <p:spPr>
          <a:xfrm>
            <a:off x="1695441" y="5448037"/>
            <a:ext cx="1606591" cy="469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E0E0E"/>
              </a:buClr>
              <a:buSzPts val="4800"/>
              <a:buFont typeface="Mogra"/>
              <a:buNone/>
            </a:pPr>
            <a:endParaRPr lang="en-US" sz="2400" b="0" i="0" u="none" strike="noStrike" cap="none">
              <a:solidFill>
                <a:srgbClr val="0E0E0E"/>
              </a:solidFill>
              <a:latin typeface="Mogra"/>
              <a:ea typeface="Calibri"/>
              <a:cs typeface="Calibri"/>
            </a:endParaRPr>
          </a:p>
        </p:txBody>
      </p:sp>
      <p:sp>
        <p:nvSpPr>
          <p:cNvPr id="239" name="Google Shape;239;g26b4cea357b_0_188"/>
          <p:cNvSpPr/>
          <p:nvPr/>
        </p:nvSpPr>
        <p:spPr>
          <a:xfrm>
            <a:off x="8810580" y="5448037"/>
            <a:ext cx="1778018" cy="469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E0E0E"/>
              </a:buClr>
              <a:buSzPts val="4800"/>
              <a:buFont typeface="Mogra"/>
              <a:buNone/>
            </a:pPr>
            <a:endParaRPr lang="en-US" sz="2400" b="0" i="0" u="none" strike="noStrike" cap="none">
              <a:solidFill>
                <a:srgbClr val="0E0E0E"/>
              </a:solidFill>
              <a:latin typeface="Mogra"/>
              <a:ea typeface="Calibri"/>
              <a:cs typeface="Calibri"/>
            </a:endParaRPr>
          </a:p>
        </p:txBody>
      </p:sp>
      <p:pic>
        <p:nvPicPr>
          <p:cNvPr id="5" name="Picture 4">
            <a:extLst>
              <a:ext uri="{FF2B5EF4-FFF2-40B4-BE49-F238E27FC236}">
                <a16:creationId xmlns:a16="http://schemas.microsoft.com/office/drawing/2014/main" id="{9E120652-0F34-3E55-BEF2-C9EBA2B29E43}"/>
              </a:ext>
            </a:extLst>
          </p:cNvPr>
          <p:cNvPicPr>
            <a:picLocks noChangeAspect="1"/>
          </p:cNvPicPr>
          <p:nvPr/>
        </p:nvPicPr>
        <p:blipFill>
          <a:blip r:embed="rId4"/>
          <a:stretch>
            <a:fillRect/>
          </a:stretch>
        </p:blipFill>
        <p:spPr>
          <a:xfrm>
            <a:off x="157163" y="676275"/>
            <a:ext cx="7115175" cy="4743450"/>
          </a:xfrm>
          <a:prstGeom prst="rect">
            <a:avLst/>
          </a:prstGeom>
        </p:spPr>
      </p:pic>
      <p:pic>
        <p:nvPicPr>
          <p:cNvPr id="213" name="Google Shape;213;g26b4cea357b_0_188" descr=" "/>
          <p:cNvPicPr preferRelativeResize="0"/>
          <p:nvPr/>
        </p:nvPicPr>
        <p:blipFill rotWithShape="1">
          <a:blip r:embed="rId5">
            <a:alphaModFix/>
          </a:blip>
          <a:srcRect/>
          <a:stretch/>
        </p:blipFill>
        <p:spPr>
          <a:xfrm>
            <a:off x="0" y="4537692"/>
            <a:ext cx="4330678" cy="2292052"/>
          </a:xfrm>
          <a:prstGeom prst="rect">
            <a:avLst/>
          </a:prstGeom>
          <a:noFill/>
          <a:ln>
            <a:noFill/>
          </a:ln>
        </p:spPr>
      </p:pic>
      <p:sp>
        <p:nvSpPr>
          <p:cNvPr id="6" name="TextBox 5">
            <a:extLst>
              <a:ext uri="{FF2B5EF4-FFF2-40B4-BE49-F238E27FC236}">
                <a16:creationId xmlns:a16="http://schemas.microsoft.com/office/drawing/2014/main" id="{D5A61508-545F-9E41-6AC7-16E06094D664}"/>
              </a:ext>
            </a:extLst>
          </p:cNvPr>
          <p:cNvSpPr txBox="1"/>
          <p:nvPr/>
        </p:nvSpPr>
        <p:spPr>
          <a:xfrm>
            <a:off x="7906084" y="941137"/>
            <a:ext cx="301056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The residual plots indicate that the residuals are approximately normally distributed (Normal Probability Plot) and have no clear pattern against fitted values (Versus Fits) or observation order (Versus Order), confirming the model's assumptions. The histogram shows a symmetric distribution, supporting model validity.​</a:t>
            </a:r>
          </a:p>
        </p:txBody>
      </p:sp>
    </p:spTree>
    <p:extLst>
      <p:ext uri="{BB962C8B-B14F-4D97-AF65-F5344CB8AC3E}">
        <p14:creationId xmlns:p14="http://schemas.microsoft.com/office/powerpoint/2010/main" val="226404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51"/>
        <p:cNvGrpSpPr/>
        <p:nvPr/>
      </p:nvGrpSpPr>
      <p:grpSpPr>
        <a:xfrm>
          <a:off x="0" y="0"/>
          <a:ext cx="0" cy="0"/>
          <a:chOff x="0" y="0"/>
          <a:chExt cx="0" cy="0"/>
        </a:xfrm>
      </p:grpSpPr>
      <p:pic>
        <p:nvPicPr>
          <p:cNvPr id="353" name="Google Shape;353;g26b4cea357b_0_323" descr=" "/>
          <p:cNvPicPr preferRelativeResize="0"/>
          <p:nvPr/>
        </p:nvPicPr>
        <p:blipFill rotWithShape="1">
          <a:blip r:embed="rId3">
            <a:alphaModFix/>
          </a:blip>
          <a:srcRect/>
          <a:stretch/>
        </p:blipFill>
        <p:spPr>
          <a:xfrm>
            <a:off x="9810700" y="4343281"/>
            <a:ext cx="2381237" cy="2514273"/>
          </a:xfrm>
          <a:prstGeom prst="rect">
            <a:avLst/>
          </a:prstGeom>
          <a:noFill/>
          <a:ln>
            <a:noFill/>
          </a:ln>
        </p:spPr>
      </p:pic>
      <p:sp>
        <p:nvSpPr>
          <p:cNvPr id="354" name="Google Shape;354;g26b4cea357b_0_323"/>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3A6270B2-22EF-B23E-336A-8C804165A3BA}"/>
              </a:ext>
            </a:extLst>
          </p:cNvPr>
          <p:cNvPicPr>
            <a:picLocks noChangeAspect="1"/>
          </p:cNvPicPr>
          <p:nvPr/>
        </p:nvPicPr>
        <p:blipFill>
          <a:blip r:embed="rId4"/>
          <a:stretch>
            <a:fillRect/>
          </a:stretch>
        </p:blipFill>
        <p:spPr>
          <a:xfrm>
            <a:off x="653259" y="875547"/>
            <a:ext cx="7002650" cy="4720363"/>
          </a:xfrm>
          <a:prstGeom prst="rect">
            <a:avLst/>
          </a:prstGeom>
        </p:spPr>
      </p:pic>
      <p:sp>
        <p:nvSpPr>
          <p:cNvPr id="3" name="TextBox 2">
            <a:extLst>
              <a:ext uri="{FF2B5EF4-FFF2-40B4-BE49-F238E27FC236}">
                <a16:creationId xmlns:a16="http://schemas.microsoft.com/office/drawing/2014/main" id="{7A6FB22D-FD4E-ADBC-5C40-A7C99EFE7CCE}"/>
              </a:ext>
            </a:extLst>
          </p:cNvPr>
          <p:cNvSpPr txBox="1"/>
          <p:nvPr/>
        </p:nvSpPr>
        <p:spPr>
          <a:xfrm>
            <a:off x="7812035" y="1944057"/>
            <a:ext cx="350463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The main effects plot shows that length of car and size of wheels have a strong positive impact on distance, as indicated by steep slopes. Conversely, weight of engine has a slight negative impact. These factors should be considered when optimizing for maximum distance.</a:t>
            </a:r>
          </a:p>
        </p:txBody>
      </p:sp>
      <p:pic>
        <p:nvPicPr>
          <p:cNvPr id="352" name="Google Shape;352;g26b4cea357b_0_323" descr=" "/>
          <p:cNvPicPr preferRelativeResize="0"/>
          <p:nvPr/>
        </p:nvPicPr>
        <p:blipFill rotWithShape="1">
          <a:blip r:embed="rId5">
            <a:alphaModFix/>
          </a:blip>
          <a:srcRect/>
          <a:stretch/>
        </p:blipFill>
        <p:spPr>
          <a:xfrm>
            <a:off x="1" y="446"/>
            <a:ext cx="1308093" cy="3428554"/>
          </a:xfrm>
          <a:prstGeom prst="rect">
            <a:avLst/>
          </a:prstGeom>
          <a:noFill/>
          <a:ln>
            <a:noFill/>
          </a:ln>
        </p:spPr>
      </p:pic>
    </p:spTree>
    <p:extLst>
      <p:ext uri="{BB962C8B-B14F-4D97-AF65-F5344CB8AC3E}">
        <p14:creationId xmlns:p14="http://schemas.microsoft.com/office/powerpoint/2010/main" val="138582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37"/>
        <p:cNvGrpSpPr/>
        <p:nvPr/>
      </p:nvGrpSpPr>
      <p:grpSpPr>
        <a:xfrm>
          <a:off x="0" y="0"/>
          <a:ext cx="0" cy="0"/>
          <a:chOff x="0" y="0"/>
          <a:chExt cx="0" cy="0"/>
        </a:xfrm>
      </p:grpSpPr>
      <p:pic>
        <p:nvPicPr>
          <p:cNvPr id="2" name="Picture 1">
            <a:extLst>
              <a:ext uri="{FF2B5EF4-FFF2-40B4-BE49-F238E27FC236}">
                <a16:creationId xmlns:a16="http://schemas.microsoft.com/office/drawing/2014/main" id="{205421B2-673C-35A7-756D-63F202242076}"/>
              </a:ext>
            </a:extLst>
          </p:cNvPr>
          <p:cNvPicPr>
            <a:picLocks noChangeAspect="1"/>
          </p:cNvPicPr>
          <p:nvPr/>
        </p:nvPicPr>
        <p:blipFill>
          <a:blip r:embed="rId3"/>
          <a:stretch>
            <a:fillRect/>
          </a:stretch>
        </p:blipFill>
        <p:spPr>
          <a:xfrm>
            <a:off x="5008062" y="954881"/>
            <a:ext cx="6943725" cy="4695825"/>
          </a:xfrm>
          <a:prstGeom prst="rect">
            <a:avLst/>
          </a:prstGeom>
        </p:spPr>
      </p:pic>
      <p:pic>
        <p:nvPicPr>
          <p:cNvPr id="338" name="Google Shape;338;g26b4cea357b_0_310" descr=" "/>
          <p:cNvPicPr preferRelativeResize="0"/>
          <p:nvPr/>
        </p:nvPicPr>
        <p:blipFill rotWithShape="1">
          <a:blip r:embed="rId4">
            <a:alphaModFix/>
          </a:blip>
          <a:srcRect/>
          <a:stretch/>
        </p:blipFill>
        <p:spPr>
          <a:xfrm>
            <a:off x="12847441" y="8585660"/>
            <a:ext cx="3035284" cy="2165068"/>
          </a:xfrm>
          <a:prstGeom prst="rect">
            <a:avLst/>
          </a:prstGeom>
          <a:noFill/>
          <a:ln>
            <a:noFill/>
          </a:ln>
        </p:spPr>
      </p:pic>
      <p:sp>
        <p:nvSpPr>
          <p:cNvPr id="340" name="Google Shape;340;g26b4cea357b_0_310"/>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CB0CB27-6504-E4DA-FFDD-958C79093F5A}"/>
              </a:ext>
            </a:extLst>
          </p:cNvPr>
          <p:cNvSpPr txBox="1"/>
          <p:nvPr/>
        </p:nvSpPr>
        <p:spPr>
          <a:xfrm>
            <a:off x="219502" y="1913198"/>
            <a:ext cx="388468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entury Gothic"/>
              </a:rPr>
              <a:t>The interaction plot shows significant interactions between factors, particularly between length of car and size of wheels, size of wheels and placement of steering wheel, as indicated by the non-parallel lines. These interactions significantly influence the mean distance and should be considered in optimization.</a:t>
            </a:r>
          </a:p>
          <a:p>
            <a:br>
              <a:rPr lang="en-US" dirty="0"/>
            </a:br>
            <a:endParaRPr lang="en-US">
              <a:latin typeface="Century Gothic"/>
            </a:endParaRPr>
          </a:p>
        </p:txBody>
      </p:sp>
      <p:pic>
        <p:nvPicPr>
          <p:cNvPr id="339" name="Google Shape;339;g26b4cea357b_0_310" descr=" "/>
          <p:cNvPicPr preferRelativeResize="0"/>
          <p:nvPr/>
        </p:nvPicPr>
        <p:blipFill rotWithShape="1">
          <a:blip r:embed="rId5">
            <a:alphaModFix/>
          </a:blip>
          <a:srcRect/>
          <a:stretch/>
        </p:blipFill>
        <p:spPr>
          <a:xfrm>
            <a:off x="0" y="446"/>
            <a:ext cx="4311628" cy="1904752"/>
          </a:xfrm>
          <a:prstGeom prst="rect">
            <a:avLst/>
          </a:prstGeom>
          <a:noFill/>
          <a:ln>
            <a:noFill/>
          </a:ln>
        </p:spPr>
      </p:pic>
      <p:sp>
        <p:nvSpPr>
          <p:cNvPr id="5" name="Rectangle 4">
            <a:extLst>
              <a:ext uri="{FF2B5EF4-FFF2-40B4-BE49-F238E27FC236}">
                <a16:creationId xmlns:a16="http://schemas.microsoft.com/office/drawing/2014/main" id="{9726A704-E05B-4242-5D32-8AAF785CD49A}"/>
              </a:ext>
            </a:extLst>
          </p:cNvPr>
          <p:cNvSpPr/>
          <p:nvPr/>
        </p:nvSpPr>
        <p:spPr>
          <a:xfrm>
            <a:off x="6884310" y="4342013"/>
            <a:ext cx="1347246" cy="875920"/>
          </a:xfrm>
          <a:prstGeom prst="rect">
            <a:avLst/>
          </a:prstGeom>
          <a:no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1F2D78-213E-8775-70DD-8AC5CA4DA356}"/>
              </a:ext>
            </a:extLst>
          </p:cNvPr>
          <p:cNvSpPr/>
          <p:nvPr/>
        </p:nvSpPr>
        <p:spPr>
          <a:xfrm>
            <a:off x="5555518" y="1501072"/>
            <a:ext cx="1418480" cy="10106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062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51"/>
        <p:cNvGrpSpPr/>
        <p:nvPr/>
      </p:nvGrpSpPr>
      <p:grpSpPr>
        <a:xfrm>
          <a:off x="0" y="0"/>
          <a:ext cx="0" cy="0"/>
          <a:chOff x="0" y="0"/>
          <a:chExt cx="0" cy="0"/>
        </a:xfrm>
      </p:grpSpPr>
      <p:pic>
        <p:nvPicPr>
          <p:cNvPr id="7" name="Picture 6" descr="A close-up of a graph&#10;&#10;Description automatically generated">
            <a:extLst>
              <a:ext uri="{FF2B5EF4-FFF2-40B4-BE49-F238E27FC236}">
                <a16:creationId xmlns:a16="http://schemas.microsoft.com/office/drawing/2014/main" id="{3B9E99F7-27F4-83D3-8961-D70083D3EFDB}"/>
              </a:ext>
            </a:extLst>
          </p:cNvPr>
          <p:cNvPicPr>
            <a:picLocks noChangeAspect="1"/>
          </p:cNvPicPr>
          <p:nvPr/>
        </p:nvPicPr>
        <p:blipFill>
          <a:blip r:embed="rId3"/>
          <a:stretch>
            <a:fillRect/>
          </a:stretch>
        </p:blipFill>
        <p:spPr>
          <a:xfrm>
            <a:off x="6700838" y="5257800"/>
            <a:ext cx="3609975" cy="1600200"/>
          </a:xfrm>
          <a:prstGeom prst="rect">
            <a:avLst/>
          </a:prstGeom>
        </p:spPr>
      </p:pic>
      <p:pic>
        <p:nvPicPr>
          <p:cNvPr id="6" name="Picture 5">
            <a:extLst>
              <a:ext uri="{FF2B5EF4-FFF2-40B4-BE49-F238E27FC236}">
                <a16:creationId xmlns:a16="http://schemas.microsoft.com/office/drawing/2014/main" id="{78663675-F6BD-F370-F3F9-22E8C70C00BD}"/>
              </a:ext>
            </a:extLst>
          </p:cNvPr>
          <p:cNvPicPr>
            <a:picLocks noChangeAspect="1"/>
          </p:cNvPicPr>
          <p:nvPr/>
        </p:nvPicPr>
        <p:blipFill>
          <a:blip r:embed="rId4"/>
          <a:stretch>
            <a:fillRect/>
          </a:stretch>
        </p:blipFill>
        <p:spPr>
          <a:xfrm>
            <a:off x="946537" y="0"/>
            <a:ext cx="4850626" cy="6858000"/>
          </a:xfrm>
          <a:prstGeom prst="rect">
            <a:avLst/>
          </a:prstGeom>
        </p:spPr>
      </p:pic>
      <p:pic>
        <p:nvPicPr>
          <p:cNvPr id="353" name="Google Shape;353;g26b4cea357b_0_323" descr=" "/>
          <p:cNvPicPr preferRelativeResize="0"/>
          <p:nvPr/>
        </p:nvPicPr>
        <p:blipFill rotWithShape="1">
          <a:blip r:embed="rId5">
            <a:alphaModFix/>
          </a:blip>
          <a:srcRect/>
          <a:stretch/>
        </p:blipFill>
        <p:spPr>
          <a:xfrm>
            <a:off x="9810700" y="3828931"/>
            <a:ext cx="2381237" cy="2514273"/>
          </a:xfrm>
          <a:prstGeom prst="rect">
            <a:avLst/>
          </a:prstGeom>
          <a:noFill/>
          <a:ln>
            <a:noFill/>
          </a:ln>
        </p:spPr>
      </p:pic>
      <p:sp>
        <p:nvSpPr>
          <p:cNvPr id="354" name="Google Shape;354;g26b4cea357b_0_323"/>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352" name="Google Shape;352;g26b4cea357b_0_323" descr=" "/>
          <p:cNvPicPr preferRelativeResize="0"/>
          <p:nvPr/>
        </p:nvPicPr>
        <p:blipFill rotWithShape="1">
          <a:blip r:embed="rId6">
            <a:alphaModFix/>
          </a:blip>
          <a:srcRect/>
          <a:stretch/>
        </p:blipFill>
        <p:spPr>
          <a:xfrm>
            <a:off x="1" y="446"/>
            <a:ext cx="1308093" cy="3428554"/>
          </a:xfrm>
          <a:prstGeom prst="rect">
            <a:avLst/>
          </a:prstGeom>
          <a:noFill/>
          <a:ln>
            <a:noFill/>
          </a:ln>
        </p:spPr>
      </p:pic>
      <p:sp>
        <p:nvSpPr>
          <p:cNvPr id="8" name="TextBox 7">
            <a:extLst>
              <a:ext uri="{FF2B5EF4-FFF2-40B4-BE49-F238E27FC236}">
                <a16:creationId xmlns:a16="http://schemas.microsoft.com/office/drawing/2014/main" id="{A9E13E7F-37AF-B1B4-A1E6-BC32DB91989A}"/>
              </a:ext>
            </a:extLst>
          </p:cNvPr>
          <p:cNvSpPr txBox="1"/>
          <p:nvPr/>
        </p:nvSpPr>
        <p:spPr>
          <a:xfrm>
            <a:off x="6098378" y="599840"/>
            <a:ext cx="562707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entury Gothic"/>
                <a:ea typeface="+mn-lt"/>
                <a:cs typeface="+mn-lt"/>
              </a:rPr>
              <a:t>The ANOVA table highlights significant predictors and interactions:</a:t>
            </a:r>
            <a:endParaRPr lang="en-US" dirty="0">
              <a:latin typeface="Century Gothic"/>
            </a:endParaRPr>
          </a:p>
          <a:p>
            <a:pPr marL="285750" indent="-285750">
              <a:buFont typeface="Arial"/>
              <a:buChar char="•"/>
            </a:pPr>
            <a:r>
              <a:rPr lang="en-US" dirty="0">
                <a:latin typeface="Century Gothic"/>
                <a:ea typeface="+mn-lt"/>
                <a:cs typeface="+mn-lt"/>
              </a:rPr>
              <a:t>Key Predictors: Length of car and size of wheels (p=0.001 each) are highly significant.</a:t>
            </a:r>
            <a:endParaRPr lang="en-US" dirty="0">
              <a:latin typeface="Century Gothic"/>
            </a:endParaRPr>
          </a:p>
          <a:p>
            <a:pPr marL="285750" indent="-285750">
              <a:buFont typeface="Arial"/>
              <a:buChar char="•"/>
            </a:pPr>
            <a:r>
              <a:rPr lang="en-US" dirty="0">
                <a:latin typeface="Century Gothic"/>
                <a:ea typeface="+mn-lt"/>
                <a:cs typeface="+mn-lt"/>
              </a:rPr>
              <a:t>Interactions: Length of car × size of wheels (p=0.002) and size of wheels × weight of engine (p=0.005) show strong effects.</a:t>
            </a:r>
            <a:endParaRPr lang="en-US" dirty="0">
              <a:latin typeface="Century Gothic"/>
            </a:endParaRPr>
          </a:p>
          <a:p>
            <a:pPr marL="285750" indent="-285750">
              <a:buFont typeface="Arial"/>
              <a:buChar char="•"/>
            </a:pPr>
            <a:endParaRPr lang="en-US" dirty="0">
              <a:latin typeface="Century Gothic"/>
              <a:ea typeface="+mn-lt"/>
              <a:cs typeface="+mn-lt"/>
            </a:endParaRPr>
          </a:p>
          <a:p>
            <a:r>
              <a:rPr lang="en-US" dirty="0">
                <a:latin typeface="Century Gothic"/>
                <a:ea typeface="+mn-lt"/>
                <a:cs typeface="+mn-lt"/>
              </a:rPr>
              <a:t>Model Summary:</a:t>
            </a:r>
            <a:endParaRPr lang="en-US" dirty="0">
              <a:latin typeface="Century Gothic"/>
            </a:endParaRPr>
          </a:p>
          <a:p>
            <a:pPr marL="285750" indent="-285750">
              <a:buFont typeface="Arial"/>
              <a:buChar char="•"/>
            </a:pPr>
            <a:r>
              <a:rPr lang="en-US" dirty="0">
                <a:latin typeface="Century Gothic"/>
                <a:ea typeface="+mn-lt"/>
                <a:cs typeface="+mn-lt"/>
              </a:rPr>
              <a:t>R²: 99.03% (excellent fit).</a:t>
            </a:r>
            <a:endParaRPr lang="en-US" dirty="0">
              <a:latin typeface="Century Gothic"/>
            </a:endParaRPr>
          </a:p>
          <a:p>
            <a:pPr marL="285750" indent="-285750">
              <a:buFont typeface="Arial"/>
              <a:buChar char="•"/>
            </a:pPr>
            <a:r>
              <a:rPr lang="en-US" dirty="0">
                <a:latin typeface="Century Gothic"/>
                <a:ea typeface="+mn-lt"/>
                <a:cs typeface="+mn-lt"/>
              </a:rPr>
              <a:t>Adjusted R²: 96.37% (robust).</a:t>
            </a:r>
            <a:endParaRPr lang="en-US" dirty="0">
              <a:latin typeface="Century Gothic"/>
            </a:endParaRPr>
          </a:p>
          <a:p>
            <a:pPr marL="285750" indent="-285750">
              <a:buFont typeface="Arial"/>
              <a:buChar char="•"/>
            </a:pPr>
            <a:r>
              <a:rPr lang="en-US" dirty="0">
                <a:latin typeface="Century Gothic"/>
                <a:ea typeface="+mn-lt"/>
                <a:cs typeface="+mn-lt"/>
              </a:rPr>
              <a:t>Predicted R²: 84.50% (strong predictive power).</a:t>
            </a:r>
            <a:endParaRPr lang="en-US" dirty="0">
              <a:latin typeface="Century Gothic"/>
            </a:endParaRPr>
          </a:p>
          <a:p>
            <a:pPr algn="l"/>
            <a:endParaRPr lang="en-US" dirty="0">
              <a:latin typeface="Century Gothic"/>
            </a:endParaRPr>
          </a:p>
        </p:txBody>
      </p:sp>
    </p:spTree>
    <p:extLst>
      <p:ext uri="{BB962C8B-B14F-4D97-AF65-F5344CB8AC3E}">
        <p14:creationId xmlns:p14="http://schemas.microsoft.com/office/powerpoint/2010/main" val="3396140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51"/>
        <p:cNvGrpSpPr/>
        <p:nvPr/>
      </p:nvGrpSpPr>
      <p:grpSpPr>
        <a:xfrm>
          <a:off x="0" y="0"/>
          <a:ext cx="0" cy="0"/>
          <a:chOff x="0" y="0"/>
          <a:chExt cx="0" cy="0"/>
        </a:xfrm>
      </p:grpSpPr>
      <p:pic>
        <p:nvPicPr>
          <p:cNvPr id="353" name="Google Shape;353;g26b4cea357b_0_323" descr=" "/>
          <p:cNvPicPr preferRelativeResize="0"/>
          <p:nvPr/>
        </p:nvPicPr>
        <p:blipFill rotWithShape="1">
          <a:blip r:embed="rId3">
            <a:alphaModFix/>
          </a:blip>
          <a:srcRect/>
          <a:stretch/>
        </p:blipFill>
        <p:spPr>
          <a:xfrm>
            <a:off x="9810700" y="4343281"/>
            <a:ext cx="2381237" cy="2514273"/>
          </a:xfrm>
          <a:prstGeom prst="rect">
            <a:avLst/>
          </a:prstGeom>
          <a:noFill/>
          <a:ln>
            <a:noFill/>
          </a:ln>
        </p:spPr>
      </p:pic>
      <p:sp>
        <p:nvSpPr>
          <p:cNvPr id="354" name="Google Shape;354;g26b4cea357b_0_323"/>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2" name="Picture 1" descr="A diagram of a cube plot&#10;&#10;Description automatically generated">
            <a:extLst>
              <a:ext uri="{FF2B5EF4-FFF2-40B4-BE49-F238E27FC236}">
                <a16:creationId xmlns:a16="http://schemas.microsoft.com/office/drawing/2014/main" id="{076E4A81-297E-E6DD-8982-C8FD7A70F091}"/>
              </a:ext>
            </a:extLst>
          </p:cNvPr>
          <p:cNvPicPr>
            <a:picLocks noChangeAspect="1"/>
          </p:cNvPicPr>
          <p:nvPr/>
        </p:nvPicPr>
        <p:blipFill>
          <a:blip r:embed="rId4"/>
          <a:stretch>
            <a:fillRect/>
          </a:stretch>
        </p:blipFill>
        <p:spPr>
          <a:xfrm>
            <a:off x="285608" y="1288943"/>
            <a:ext cx="6912243" cy="4557147"/>
          </a:xfrm>
          <a:prstGeom prst="rect">
            <a:avLst/>
          </a:prstGeom>
        </p:spPr>
      </p:pic>
      <p:sp>
        <p:nvSpPr>
          <p:cNvPr id="3" name="TextBox 2">
            <a:extLst>
              <a:ext uri="{FF2B5EF4-FFF2-40B4-BE49-F238E27FC236}">
                <a16:creationId xmlns:a16="http://schemas.microsoft.com/office/drawing/2014/main" id="{F3B15192-B11F-6098-78B8-ECEE025CFB30}"/>
              </a:ext>
            </a:extLst>
          </p:cNvPr>
          <p:cNvSpPr txBox="1"/>
          <p:nvPr/>
        </p:nvSpPr>
        <p:spPr>
          <a:xfrm>
            <a:off x="7635092" y="1871952"/>
            <a:ext cx="334973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The cube plot illustrates the fitted means of distance for various combinations of factors. It highlights that combinations involving higher values of length of car, size of wheels, and placement of steering wheel yield higher distances. These optimal settings should be targeted to achieve maximum performance.</a:t>
            </a:r>
          </a:p>
        </p:txBody>
      </p:sp>
      <p:pic>
        <p:nvPicPr>
          <p:cNvPr id="352" name="Google Shape;352;g26b4cea357b_0_323" descr=" "/>
          <p:cNvPicPr preferRelativeResize="0"/>
          <p:nvPr/>
        </p:nvPicPr>
        <p:blipFill rotWithShape="1">
          <a:blip r:embed="rId5">
            <a:alphaModFix/>
          </a:blip>
          <a:srcRect/>
          <a:stretch/>
        </p:blipFill>
        <p:spPr>
          <a:xfrm>
            <a:off x="1" y="446"/>
            <a:ext cx="1308093" cy="3428554"/>
          </a:xfrm>
          <a:prstGeom prst="rect">
            <a:avLst/>
          </a:prstGeom>
          <a:noFill/>
          <a:ln>
            <a:noFill/>
          </a:ln>
        </p:spPr>
      </p:pic>
    </p:spTree>
    <p:extLst>
      <p:ext uri="{BB962C8B-B14F-4D97-AF65-F5344CB8AC3E}">
        <p14:creationId xmlns:p14="http://schemas.microsoft.com/office/powerpoint/2010/main" val="165203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80"/>
        <p:cNvGrpSpPr/>
        <p:nvPr/>
      </p:nvGrpSpPr>
      <p:grpSpPr>
        <a:xfrm>
          <a:off x="0" y="0"/>
          <a:ext cx="0" cy="0"/>
          <a:chOff x="0" y="0"/>
          <a:chExt cx="0" cy="0"/>
        </a:xfrm>
      </p:grpSpPr>
      <p:pic>
        <p:nvPicPr>
          <p:cNvPr id="381" name="Google Shape;381;g26b4cea357b_0_351" descr=" "/>
          <p:cNvPicPr preferRelativeResize="0"/>
          <p:nvPr/>
        </p:nvPicPr>
        <p:blipFill rotWithShape="1">
          <a:blip r:embed="rId3">
            <a:alphaModFix/>
          </a:blip>
          <a:srcRect/>
          <a:stretch/>
        </p:blipFill>
        <p:spPr>
          <a:xfrm>
            <a:off x="0" y="4565502"/>
            <a:ext cx="4330678" cy="2292052"/>
          </a:xfrm>
          <a:prstGeom prst="rect">
            <a:avLst/>
          </a:prstGeom>
          <a:noFill/>
          <a:ln>
            <a:noFill/>
          </a:ln>
        </p:spPr>
      </p:pic>
      <p:sp>
        <p:nvSpPr>
          <p:cNvPr id="385" name="Google Shape;385;g26b4cea357b_0_351"/>
          <p:cNvSpPr/>
          <p:nvPr/>
        </p:nvSpPr>
        <p:spPr>
          <a:xfrm>
            <a:off x="3420516" y="571872"/>
            <a:ext cx="5344554" cy="778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E3000B"/>
              </a:buClr>
              <a:buSzPts val="8000"/>
              <a:buFont typeface="Mogra"/>
              <a:buNone/>
            </a:pPr>
            <a:endParaRPr lang="en-US" sz="3950" b="0" i="0" u="none" strike="noStrike" cap="none">
              <a:solidFill>
                <a:srgbClr val="E3000B"/>
              </a:solidFill>
              <a:latin typeface="Mogra"/>
              <a:ea typeface="Calibri"/>
              <a:cs typeface="Calibri"/>
            </a:endParaRPr>
          </a:p>
        </p:txBody>
      </p:sp>
      <p:pic>
        <p:nvPicPr>
          <p:cNvPr id="2" name="Picture 1">
            <a:extLst>
              <a:ext uri="{FF2B5EF4-FFF2-40B4-BE49-F238E27FC236}">
                <a16:creationId xmlns:a16="http://schemas.microsoft.com/office/drawing/2014/main" id="{0BCC03D0-A7B1-4286-C90D-AC4A1AC6E302}"/>
              </a:ext>
            </a:extLst>
          </p:cNvPr>
          <p:cNvPicPr>
            <a:picLocks noChangeAspect="1"/>
          </p:cNvPicPr>
          <p:nvPr/>
        </p:nvPicPr>
        <p:blipFill>
          <a:blip r:embed="rId4"/>
          <a:stretch>
            <a:fillRect/>
          </a:stretch>
        </p:blipFill>
        <p:spPr>
          <a:xfrm>
            <a:off x="4194794" y="489193"/>
            <a:ext cx="6991350" cy="4676775"/>
          </a:xfrm>
          <a:prstGeom prst="rect">
            <a:avLst/>
          </a:prstGeom>
        </p:spPr>
      </p:pic>
      <p:pic>
        <p:nvPicPr>
          <p:cNvPr id="382" name="Google Shape;382;g26b4cea357b_0_351" descr=" "/>
          <p:cNvPicPr preferRelativeResize="0"/>
          <p:nvPr/>
        </p:nvPicPr>
        <p:blipFill rotWithShape="1">
          <a:blip r:embed="rId5">
            <a:alphaModFix/>
          </a:blip>
          <a:srcRect/>
          <a:stretch/>
        </p:blipFill>
        <p:spPr>
          <a:xfrm>
            <a:off x="10655245" y="446"/>
            <a:ext cx="1536692" cy="3695219"/>
          </a:xfrm>
          <a:prstGeom prst="rect">
            <a:avLst/>
          </a:prstGeom>
          <a:noFill/>
          <a:ln>
            <a:noFill/>
          </a:ln>
        </p:spPr>
      </p:pic>
      <p:sp>
        <p:nvSpPr>
          <p:cNvPr id="3" name="TextBox 2">
            <a:extLst>
              <a:ext uri="{FF2B5EF4-FFF2-40B4-BE49-F238E27FC236}">
                <a16:creationId xmlns:a16="http://schemas.microsoft.com/office/drawing/2014/main" id="{5CEC9018-5E48-F2D1-373A-A69D253EBAD1}"/>
              </a:ext>
            </a:extLst>
          </p:cNvPr>
          <p:cNvSpPr txBox="1"/>
          <p:nvPr/>
        </p:nvSpPr>
        <p:spPr>
          <a:xfrm>
            <a:off x="526211" y="986287"/>
            <a:ext cx="2743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The contour plot shows the relationship between size of wheels and length of car on distance. Higher values of both variables lead to greater distances, as indicated by the darker green regions. Optimizing these factors can maximize distance.​</a:t>
            </a:r>
          </a:p>
        </p:txBody>
      </p:sp>
    </p:spTree>
    <p:extLst>
      <p:ext uri="{BB962C8B-B14F-4D97-AF65-F5344CB8AC3E}">
        <p14:creationId xmlns:p14="http://schemas.microsoft.com/office/powerpoint/2010/main" val="355867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80"/>
        <p:cNvGrpSpPr/>
        <p:nvPr/>
      </p:nvGrpSpPr>
      <p:grpSpPr>
        <a:xfrm>
          <a:off x="0" y="0"/>
          <a:ext cx="0" cy="0"/>
          <a:chOff x="0" y="0"/>
          <a:chExt cx="0" cy="0"/>
        </a:xfrm>
      </p:grpSpPr>
      <p:pic>
        <p:nvPicPr>
          <p:cNvPr id="381" name="Google Shape;381;g26b4cea357b_0_351" descr=" "/>
          <p:cNvPicPr preferRelativeResize="0"/>
          <p:nvPr/>
        </p:nvPicPr>
        <p:blipFill rotWithShape="1">
          <a:blip r:embed="rId3">
            <a:alphaModFix/>
          </a:blip>
          <a:srcRect/>
          <a:stretch/>
        </p:blipFill>
        <p:spPr>
          <a:xfrm>
            <a:off x="0" y="4565502"/>
            <a:ext cx="4330678" cy="2292052"/>
          </a:xfrm>
          <a:prstGeom prst="rect">
            <a:avLst/>
          </a:prstGeom>
          <a:noFill/>
          <a:ln>
            <a:noFill/>
          </a:ln>
        </p:spPr>
      </p:pic>
      <p:sp>
        <p:nvSpPr>
          <p:cNvPr id="385" name="Google Shape;385;g26b4cea357b_0_351"/>
          <p:cNvSpPr/>
          <p:nvPr/>
        </p:nvSpPr>
        <p:spPr>
          <a:xfrm>
            <a:off x="3420516" y="571872"/>
            <a:ext cx="5344554" cy="778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E3000B"/>
              </a:buClr>
              <a:buSzPts val="8000"/>
              <a:buFont typeface="Mogra"/>
              <a:buNone/>
            </a:pPr>
            <a:endParaRPr lang="en-US" sz="3950" b="0" i="0" u="none" strike="noStrike" cap="none">
              <a:solidFill>
                <a:srgbClr val="E3000B"/>
              </a:solidFill>
              <a:latin typeface="Mogra"/>
              <a:ea typeface="Calibri"/>
              <a:cs typeface="Calibri"/>
            </a:endParaRPr>
          </a:p>
        </p:txBody>
      </p:sp>
      <p:pic>
        <p:nvPicPr>
          <p:cNvPr id="382" name="Google Shape;382;g26b4cea357b_0_351" descr=" "/>
          <p:cNvPicPr preferRelativeResize="0"/>
          <p:nvPr/>
        </p:nvPicPr>
        <p:blipFill rotWithShape="1">
          <a:blip r:embed="rId4">
            <a:alphaModFix/>
          </a:blip>
          <a:srcRect/>
          <a:stretch/>
        </p:blipFill>
        <p:spPr>
          <a:xfrm>
            <a:off x="10655245" y="446"/>
            <a:ext cx="1536692" cy="3695219"/>
          </a:xfrm>
          <a:prstGeom prst="rect">
            <a:avLst/>
          </a:prstGeom>
          <a:noFill/>
          <a:ln>
            <a:noFill/>
          </a:ln>
        </p:spPr>
      </p:pic>
      <p:sp>
        <p:nvSpPr>
          <p:cNvPr id="3" name="TextBox 2">
            <a:extLst>
              <a:ext uri="{FF2B5EF4-FFF2-40B4-BE49-F238E27FC236}">
                <a16:creationId xmlns:a16="http://schemas.microsoft.com/office/drawing/2014/main" id="{5CEC9018-5E48-F2D1-373A-A69D253EBAD1}"/>
              </a:ext>
            </a:extLst>
          </p:cNvPr>
          <p:cNvSpPr txBox="1"/>
          <p:nvPr/>
        </p:nvSpPr>
        <p:spPr>
          <a:xfrm>
            <a:off x="278561" y="1853527"/>
            <a:ext cx="3143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entury Gothic"/>
              </a:rPr>
              <a:t>This table show the cost of every variable on both level. Cost of the wheel is the biggest factor for the car cost. Windshield and Steering wheel does not affect the changes in cost.</a:t>
            </a:r>
          </a:p>
        </p:txBody>
      </p:sp>
      <p:sp>
        <p:nvSpPr>
          <p:cNvPr id="2" name="Oval 1">
            <a:extLst>
              <a:ext uri="{FF2B5EF4-FFF2-40B4-BE49-F238E27FC236}">
                <a16:creationId xmlns:a16="http://schemas.microsoft.com/office/drawing/2014/main" id="{F059E917-926C-8C0F-41D5-76C573BA2958}"/>
              </a:ext>
            </a:extLst>
          </p:cNvPr>
          <p:cNvSpPr/>
          <p:nvPr/>
        </p:nvSpPr>
        <p:spPr>
          <a:xfrm>
            <a:off x="9726518" y="1354418"/>
            <a:ext cx="140021" cy="16068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80D707-3AC0-8CBF-6B98-F159D4DD7480}"/>
              </a:ext>
            </a:extLst>
          </p:cNvPr>
          <p:cNvPicPr>
            <a:picLocks noChangeAspect="1"/>
          </p:cNvPicPr>
          <p:nvPr/>
        </p:nvPicPr>
        <p:blipFill>
          <a:blip r:embed="rId5"/>
          <a:stretch>
            <a:fillRect/>
          </a:stretch>
        </p:blipFill>
        <p:spPr>
          <a:xfrm>
            <a:off x="3666196" y="1605776"/>
            <a:ext cx="8325779" cy="2893741"/>
          </a:xfrm>
          <a:prstGeom prst="rect">
            <a:avLst/>
          </a:prstGeom>
        </p:spPr>
      </p:pic>
    </p:spTree>
    <p:extLst>
      <p:ext uri="{BB962C8B-B14F-4D97-AF65-F5344CB8AC3E}">
        <p14:creationId xmlns:p14="http://schemas.microsoft.com/office/powerpoint/2010/main" val="168804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80"/>
        <p:cNvGrpSpPr/>
        <p:nvPr/>
      </p:nvGrpSpPr>
      <p:grpSpPr>
        <a:xfrm>
          <a:off x="0" y="0"/>
          <a:ext cx="0" cy="0"/>
          <a:chOff x="0" y="0"/>
          <a:chExt cx="0" cy="0"/>
        </a:xfrm>
      </p:grpSpPr>
      <p:pic>
        <p:nvPicPr>
          <p:cNvPr id="4" name="Picture 3" descr="A graph with blue dots&#10;&#10;Description automatically generated">
            <a:extLst>
              <a:ext uri="{FF2B5EF4-FFF2-40B4-BE49-F238E27FC236}">
                <a16:creationId xmlns:a16="http://schemas.microsoft.com/office/drawing/2014/main" id="{24A53915-C1E3-BD15-9C54-33CB59812BFC}"/>
              </a:ext>
            </a:extLst>
          </p:cNvPr>
          <p:cNvPicPr>
            <a:picLocks noChangeAspect="1"/>
          </p:cNvPicPr>
          <p:nvPr/>
        </p:nvPicPr>
        <p:blipFill>
          <a:blip r:embed="rId3"/>
          <a:stretch>
            <a:fillRect/>
          </a:stretch>
        </p:blipFill>
        <p:spPr>
          <a:xfrm>
            <a:off x="3776663" y="738188"/>
            <a:ext cx="7772400" cy="4705350"/>
          </a:xfrm>
          <a:prstGeom prst="rect">
            <a:avLst/>
          </a:prstGeom>
        </p:spPr>
      </p:pic>
      <p:pic>
        <p:nvPicPr>
          <p:cNvPr id="381" name="Google Shape;381;g26b4cea357b_0_351" descr=" "/>
          <p:cNvPicPr preferRelativeResize="0"/>
          <p:nvPr/>
        </p:nvPicPr>
        <p:blipFill rotWithShape="1">
          <a:blip r:embed="rId4">
            <a:alphaModFix/>
          </a:blip>
          <a:srcRect/>
          <a:stretch/>
        </p:blipFill>
        <p:spPr>
          <a:xfrm>
            <a:off x="0" y="4565502"/>
            <a:ext cx="4330678" cy="2292052"/>
          </a:xfrm>
          <a:prstGeom prst="rect">
            <a:avLst/>
          </a:prstGeom>
          <a:noFill/>
          <a:ln>
            <a:noFill/>
          </a:ln>
        </p:spPr>
      </p:pic>
      <p:sp>
        <p:nvSpPr>
          <p:cNvPr id="385" name="Google Shape;385;g26b4cea357b_0_351"/>
          <p:cNvSpPr/>
          <p:nvPr/>
        </p:nvSpPr>
        <p:spPr>
          <a:xfrm>
            <a:off x="3420516" y="571872"/>
            <a:ext cx="5344554" cy="778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E3000B"/>
              </a:buClr>
              <a:buSzPts val="8000"/>
              <a:buFont typeface="Mogra"/>
              <a:buNone/>
            </a:pPr>
            <a:endParaRPr lang="en-US" sz="3950" b="0" i="0" u="none" strike="noStrike" cap="none">
              <a:solidFill>
                <a:srgbClr val="E3000B"/>
              </a:solidFill>
              <a:latin typeface="Mogra"/>
              <a:ea typeface="Calibri"/>
              <a:cs typeface="Calibri"/>
            </a:endParaRPr>
          </a:p>
        </p:txBody>
      </p:sp>
      <p:pic>
        <p:nvPicPr>
          <p:cNvPr id="382" name="Google Shape;382;g26b4cea357b_0_351" descr=" "/>
          <p:cNvPicPr preferRelativeResize="0"/>
          <p:nvPr/>
        </p:nvPicPr>
        <p:blipFill rotWithShape="1">
          <a:blip r:embed="rId5">
            <a:alphaModFix/>
          </a:blip>
          <a:srcRect/>
          <a:stretch/>
        </p:blipFill>
        <p:spPr>
          <a:xfrm>
            <a:off x="10655245" y="446"/>
            <a:ext cx="1536692" cy="3695219"/>
          </a:xfrm>
          <a:prstGeom prst="rect">
            <a:avLst/>
          </a:prstGeom>
          <a:noFill/>
          <a:ln>
            <a:noFill/>
          </a:ln>
        </p:spPr>
      </p:pic>
      <p:sp>
        <p:nvSpPr>
          <p:cNvPr id="3" name="TextBox 2">
            <a:extLst>
              <a:ext uri="{FF2B5EF4-FFF2-40B4-BE49-F238E27FC236}">
                <a16:creationId xmlns:a16="http://schemas.microsoft.com/office/drawing/2014/main" id="{5CEC9018-5E48-F2D1-373A-A69D253EBAD1}"/>
              </a:ext>
            </a:extLst>
          </p:cNvPr>
          <p:cNvSpPr txBox="1"/>
          <p:nvPr/>
        </p:nvSpPr>
        <p:spPr>
          <a:xfrm>
            <a:off x="278561" y="1110112"/>
            <a:ext cx="31432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entury Gothic"/>
              </a:rPr>
              <a:t>This graph shows a positive trend between car cost and distance. The best-performing car achieves the highest distance of </a:t>
            </a:r>
            <a:r>
              <a:rPr lang="en-US" b="1" dirty="0">
                <a:latin typeface="Century Gothic"/>
              </a:rPr>
              <a:t>88.7 units</a:t>
            </a:r>
            <a:r>
              <a:rPr lang="en-US" dirty="0">
                <a:latin typeface="Century Gothic"/>
              </a:rPr>
              <a:t> at a cost of </a:t>
            </a:r>
            <a:r>
              <a:rPr lang="en-US" b="1" dirty="0">
                <a:latin typeface="Century Gothic"/>
              </a:rPr>
              <a:t>19,800</a:t>
            </a:r>
            <a:r>
              <a:rPr lang="en-US" dirty="0">
                <a:latin typeface="Century Gothic"/>
              </a:rPr>
              <a:t>, making it the most efficient choice. Most cars cluster between 70–85 units of distance and 15,000–23,300 in cost, with engine weight and wheel length influencing performance.</a:t>
            </a:r>
            <a:endParaRPr lang="en-US">
              <a:latin typeface="Century Gothic"/>
            </a:endParaRPr>
          </a:p>
        </p:txBody>
      </p:sp>
      <p:sp>
        <p:nvSpPr>
          <p:cNvPr id="2" name="Oval 1">
            <a:extLst>
              <a:ext uri="{FF2B5EF4-FFF2-40B4-BE49-F238E27FC236}">
                <a16:creationId xmlns:a16="http://schemas.microsoft.com/office/drawing/2014/main" id="{F059E917-926C-8C0F-41D5-76C573BA2958}"/>
              </a:ext>
            </a:extLst>
          </p:cNvPr>
          <p:cNvSpPr/>
          <p:nvPr/>
        </p:nvSpPr>
        <p:spPr>
          <a:xfrm>
            <a:off x="9726518" y="1354418"/>
            <a:ext cx="140021" cy="16068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35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6"/>
        <p:cNvGrpSpPr/>
        <p:nvPr/>
      </p:nvGrpSpPr>
      <p:grpSpPr>
        <a:xfrm>
          <a:off x="0" y="0"/>
          <a:ext cx="0" cy="0"/>
          <a:chOff x="0" y="0"/>
          <a:chExt cx="0" cy="0"/>
        </a:xfrm>
      </p:grpSpPr>
      <p:pic>
        <p:nvPicPr>
          <p:cNvPr id="27" name="Google Shape;27;g26b4cea357b_0_10" descr=" "/>
          <p:cNvPicPr preferRelativeResize="0"/>
          <p:nvPr/>
        </p:nvPicPr>
        <p:blipFill rotWithShape="1">
          <a:blip r:embed="rId3">
            <a:alphaModFix/>
          </a:blip>
          <a:srcRect/>
          <a:stretch/>
        </p:blipFill>
        <p:spPr>
          <a:xfrm>
            <a:off x="9156653" y="4692486"/>
            <a:ext cx="3035284" cy="2165068"/>
          </a:xfrm>
          <a:prstGeom prst="rect">
            <a:avLst/>
          </a:prstGeom>
          <a:noFill/>
          <a:ln>
            <a:noFill/>
          </a:ln>
        </p:spPr>
      </p:pic>
      <p:pic>
        <p:nvPicPr>
          <p:cNvPr id="28" name="Google Shape;28;g26b4cea357b_0_10" descr=" "/>
          <p:cNvPicPr preferRelativeResize="0"/>
          <p:nvPr/>
        </p:nvPicPr>
        <p:blipFill rotWithShape="1">
          <a:blip r:embed="rId4">
            <a:alphaModFix/>
          </a:blip>
          <a:srcRect/>
          <a:stretch/>
        </p:blipFill>
        <p:spPr>
          <a:xfrm>
            <a:off x="0" y="446"/>
            <a:ext cx="4311628" cy="1904752"/>
          </a:xfrm>
          <a:prstGeom prst="rect">
            <a:avLst/>
          </a:prstGeom>
          <a:noFill/>
          <a:ln>
            <a:noFill/>
          </a:ln>
        </p:spPr>
      </p:pic>
      <p:sp>
        <p:nvSpPr>
          <p:cNvPr id="29" name="Google Shape;29;g26b4cea357b_0_10"/>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30" name="Google Shape;30;g26b4cea357b_0_10" descr=" "/>
          <p:cNvPicPr preferRelativeResize="0"/>
          <p:nvPr/>
        </p:nvPicPr>
        <p:blipFill rotWithShape="1">
          <a:blip r:embed="rId5">
            <a:alphaModFix/>
          </a:blip>
          <a:srcRect/>
          <a:stretch/>
        </p:blipFill>
        <p:spPr>
          <a:xfrm>
            <a:off x="11760139" y="5409942"/>
            <a:ext cx="355598" cy="1295231"/>
          </a:xfrm>
          <a:prstGeom prst="rect">
            <a:avLst/>
          </a:prstGeom>
          <a:noFill/>
          <a:ln>
            <a:noFill/>
          </a:ln>
        </p:spPr>
      </p:pic>
      <p:sp>
        <p:nvSpPr>
          <p:cNvPr id="31" name="Google Shape;31;g26b4cea357b_0_10"/>
          <p:cNvSpPr/>
          <p:nvPr/>
        </p:nvSpPr>
        <p:spPr>
          <a:xfrm>
            <a:off x="3665886" y="1098307"/>
            <a:ext cx="4866579" cy="12199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E3000B"/>
              </a:buClr>
              <a:buSzPts val="12800"/>
              <a:buFont typeface="Mogra"/>
              <a:buNone/>
            </a:pPr>
            <a:endParaRPr lang="en-US" sz="6350" b="0" i="0" u="none" strike="noStrike" cap="none">
              <a:solidFill>
                <a:srgbClr val="E3000B"/>
              </a:solidFill>
              <a:latin typeface="Aptos Display"/>
              <a:ea typeface="Calibri"/>
              <a:cs typeface="Calibri"/>
            </a:endParaRPr>
          </a:p>
        </p:txBody>
      </p:sp>
      <p:sp>
        <p:nvSpPr>
          <p:cNvPr id="32" name="Google Shape;32;g26b4cea357b_0_10"/>
          <p:cNvSpPr/>
          <p:nvPr/>
        </p:nvSpPr>
        <p:spPr>
          <a:xfrm>
            <a:off x="546831" y="1451378"/>
            <a:ext cx="9013708" cy="39607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endParaRPr lang="en-US" sz="2200">
              <a:latin typeface="Century Gothic"/>
            </a:endParaRPr>
          </a:p>
          <a:p>
            <a:pPr marL="285750" indent="-285750">
              <a:lnSpc>
                <a:spcPct val="150000"/>
              </a:lnSpc>
              <a:buChar char="•"/>
            </a:pPr>
            <a:r>
              <a:rPr lang="en-US" sz="2200">
                <a:solidFill>
                  <a:srgbClr val="0E0E0E"/>
                </a:solidFill>
                <a:latin typeface="Century Gothic"/>
              </a:rPr>
              <a:t>Optimize the car's performance by analyzing key design factors.</a:t>
            </a:r>
            <a:endParaRPr lang="en-US" sz="2200">
              <a:latin typeface="Century Gothic"/>
            </a:endParaRPr>
          </a:p>
          <a:p>
            <a:pPr marL="742950" lvl="1" indent="-285750">
              <a:buChar char="•"/>
            </a:pPr>
            <a:r>
              <a:rPr lang="en-US" sz="2200">
                <a:solidFill>
                  <a:srgbClr val="0E0E0E"/>
                </a:solidFill>
                <a:latin typeface="Century Gothic"/>
              </a:rPr>
              <a:t>Length of the car</a:t>
            </a:r>
            <a:endParaRPr lang="en-US" sz="2200">
              <a:latin typeface="Century Gothic"/>
            </a:endParaRPr>
          </a:p>
          <a:p>
            <a:pPr marL="742950" lvl="1" indent="-285750">
              <a:buChar char="•"/>
            </a:pPr>
            <a:r>
              <a:rPr lang="en-US" sz="2200">
                <a:solidFill>
                  <a:srgbClr val="0E0E0E"/>
                </a:solidFill>
                <a:latin typeface="Century Gothic"/>
              </a:rPr>
              <a:t>Size of the wheels</a:t>
            </a:r>
            <a:endParaRPr lang="en-US" sz="2200">
              <a:latin typeface="Century Gothic"/>
            </a:endParaRPr>
          </a:p>
          <a:p>
            <a:pPr marL="742950" lvl="1" indent="-285750">
              <a:buChar char="•"/>
            </a:pPr>
            <a:r>
              <a:rPr lang="en-US" sz="2200">
                <a:solidFill>
                  <a:srgbClr val="0E0E0E"/>
                </a:solidFill>
                <a:latin typeface="Century Gothic"/>
              </a:rPr>
              <a:t>Weight of the engine</a:t>
            </a:r>
            <a:endParaRPr lang="en-US" sz="2200">
              <a:latin typeface="Century Gothic"/>
            </a:endParaRPr>
          </a:p>
          <a:p>
            <a:pPr marL="742950" lvl="1" indent="-285750">
              <a:buChar char="•"/>
            </a:pPr>
            <a:r>
              <a:rPr lang="en-US" sz="2200">
                <a:solidFill>
                  <a:srgbClr val="0E0E0E"/>
                </a:solidFill>
                <a:latin typeface="Century Gothic"/>
              </a:rPr>
              <a:t>Placement of the windshield (</a:t>
            </a:r>
            <a:r>
              <a:rPr lang="en-US" sz="2200">
                <a:solidFill>
                  <a:srgbClr val="0E0E0E"/>
                </a:solidFill>
              </a:rPr>
              <a:t>aerodynamics)</a:t>
            </a:r>
            <a:endParaRPr lang="en-US" sz="2200">
              <a:latin typeface="Century Gothic"/>
            </a:endParaRPr>
          </a:p>
          <a:p>
            <a:pPr marL="742950" lvl="1" indent="-285750">
              <a:buChar char="•"/>
            </a:pPr>
            <a:r>
              <a:rPr lang="en-US" sz="2200">
                <a:solidFill>
                  <a:srgbClr val="0E0E0E"/>
                </a:solidFill>
                <a:latin typeface="Century Gothic"/>
              </a:rPr>
              <a:t>Steering wheel position</a:t>
            </a:r>
            <a:endParaRPr lang="en-US" sz="2200">
              <a:latin typeface="Century Gothic"/>
            </a:endParaRPr>
          </a:p>
          <a:p>
            <a:pPr marL="285750" indent="-285750">
              <a:lnSpc>
                <a:spcPct val="150000"/>
              </a:lnSpc>
              <a:buChar char="•"/>
            </a:pPr>
            <a:r>
              <a:rPr lang="en-US" sz="2200">
                <a:solidFill>
                  <a:srgbClr val="0E0E0E"/>
                </a:solidFill>
                <a:latin typeface="Century Gothic"/>
              </a:rPr>
              <a:t>Use factorial design to identify cost-effective improvements.</a:t>
            </a:r>
            <a:endParaRPr lang="en-US" sz="2200">
              <a:latin typeface="Century Gothic"/>
            </a:endParaRPr>
          </a:p>
          <a:p>
            <a:pPr marL="285750" indent="-285750">
              <a:lnSpc>
                <a:spcPct val="150000"/>
              </a:lnSpc>
              <a:buChar char="•"/>
            </a:pPr>
            <a:r>
              <a:rPr lang="en-US" sz="2200">
                <a:solidFill>
                  <a:srgbClr val="0E0E0E"/>
                </a:solidFill>
                <a:latin typeface="Century Gothic"/>
              </a:rPr>
              <a:t>Goal: Maximize travel distance while minimizing expenses.</a:t>
            </a:r>
            <a:endParaRPr lang="en-US" sz="2200">
              <a:latin typeface="Century Gothic"/>
            </a:endParaRPr>
          </a:p>
          <a:p>
            <a:pPr marL="285750" indent="-285750">
              <a:lnSpc>
                <a:spcPct val="150000"/>
              </a:lnSpc>
              <a:buChar char="•"/>
            </a:pPr>
            <a:r>
              <a:rPr lang="en-US" sz="2200">
                <a:solidFill>
                  <a:srgbClr val="0E0E0E"/>
                </a:solidFill>
                <a:latin typeface="Century Gothic"/>
              </a:rPr>
              <a:t>Strive for a balance between performance and cost efficiency.</a:t>
            </a:r>
            <a:endParaRPr lang="en-US" sz="2200">
              <a:latin typeface="Century Gothic"/>
            </a:endParaRPr>
          </a:p>
        </p:txBody>
      </p:sp>
      <p:sp>
        <p:nvSpPr>
          <p:cNvPr id="3" name="Google Shape;42;g26b4cea357b_0_20">
            <a:extLst>
              <a:ext uri="{FF2B5EF4-FFF2-40B4-BE49-F238E27FC236}">
                <a16:creationId xmlns:a16="http://schemas.microsoft.com/office/drawing/2014/main" id="{EBAF3C6B-290A-D71D-D6A7-F2A193C4955F}"/>
              </a:ext>
            </a:extLst>
          </p:cNvPr>
          <p:cNvSpPr/>
          <p:nvPr/>
        </p:nvSpPr>
        <p:spPr>
          <a:xfrm>
            <a:off x="2494382" y="854725"/>
            <a:ext cx="7446380" cy="12487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lgn="ctr"/>
            <a:r>
              <a:rPr lang="en-US" sz="4800" b="1">
                <a:solidFill>
                  <a:schemeClr val="accent1"/>
                </a:solidFill>
                <a:ea typeface="Calibri"/>
                <a:sym typeface="Mogra"/>
              </a:rPr>
              <a:t>Objective</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01"/>
        <p:cNvGrpSpPr/>
        <p:nvPr/>
      </p:nvGrpSpPr>
      <p:grpSpPr>
        <a:xfrm>
          <a:off x="0" y="0"/>
          <a:ext cx="0" cy="0"/>
          <a:chOff x="0" y="0"/>
          <a:chExt cx="0" cy="0"/>
        </a:xfrm>
      </p:grpSpPr>
      <p:sp>
        <p:nvSpPr>
          <p:cNvPr id="104" name="Google Shape;104;g26b4cea357b_0_82"/>
          <p:cNvSpPr/>
          <p:nvPr/>
        </p:nvSpPr>
        <p:spPr>
          <a:xfrm>
            <a:off x="12086505" y="5386958"/>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07" name="Google Shape;107;g26b4cea357b_0_82"/>
          <p:cNvSpPr/>
          <p:nvPr/>
        </p:nvSpPr>
        <p:spPr>
          <a:xfrm>
            <a:off x="349248" y="4749628"/>
            <a:ext cx="4444971" cy="1269885"/>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08" name="Google Shape;108;g26b4cea357b_0_82"/>
          <p:cNvSpPr/>
          <p:nvPr/>
        </p:nvSpPr>
        <p:spPr>
          <a:xfrm>
            <a:off x="349248" y="4978198"/>
            <a:ext cx="812744" cy="812744"/>
          </a:xfrm>
          <a:prstGeom prst="roundRect">
            <a:avLst>
              <a:gd name="adj" fmla="val 78188"/>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109" name="Google Shape;109;g26b4cea357b_0_82" descr=" "/>
          <p:cNvPicPr preferRelativeResize="0"/>
          <p:nvPr/>
        </p:nvPicPr>
        <p:blipFill rotWithShape="1">
          <a:blip r:embed="rId3">
            <a:alphaModFix/>
          </a:blip>
          <a:srcRect/>
          <a:stretch/>
        </p:blipFill>
        <p:spPr>
          <a:xfrm>
            <a:off x="349248" y="4978198"/>
            <a:ext cx="812796" cy="812694"/>
          </a:xfrm>
          <a:prstGeom prst="rect">
            <a:avLst/>
          </a:prstGeom>
          <a:noFill/>
          <a:ln>
            <a:noFill/>
          </a:ln>
        </p:spPr>
      </p:pic>
      <p:sp>
        <p:nvSpPr>
          <p:cNvPr id="111" name="Google Shape;111;g26b4cea357b_0_82"/>
          <p:cNvSpPr/>
          <p:nvPr/>
        </p:nvSpPr>
        <p:spPr>
          <a:xfrm>
            <a:off x="1365243" y="4749628"/>
            <a:ext cx="3429004" cy="1269885"/>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12" name="Google Shape;112;g26b4cea357b_0_82"/>
          <p:cNvSpPr/>
          <p:nvPr/>
        </p:nvSpPr>
        <p:spPr>
          <a:xfrm>
            <a:off x="1854073" y="4979666"/>
            <a:ext cx="3530540" cy="469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r>
              <a:rPr lang="en-US" sz="2400">
                <a:solidFill>
                  <a:srgbClr val="0E0E0E"/>
                </a:solidFill>
                <a:latin typeface="Century Gothic"/>
                <a:sym typeface="Mogra"/>
              </a:rPr>
              <a:t>Best performing car</a:t>
            </a:r>
            <a:endParaRPr lang="en-US">
              <a:latin typeface="Century Gothic"/>
            </a:endParaRPr>
          </a:p>
        </p:txBody>
      </p:sp>
      <p:sp>
        <p:nvSpPr>
          <p:cNvPr id="113" name="Google Shape;113;g26b4cea357b_0_82"/>
          <p:cNvSpPr/>
          <p:nvPr/>
        </p:nvSpPr>
        <p:spPr>
          <a:xfrm>
            <a:off x="1092073" y="5219467"/>
            <a:ext cx="3913588" cy="8390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285750" indent="-285750">
              <a:buFont typeface="Arial"/>
              <a:buChar char="•"/>
            </a:pPr>
            <a:endParaRPr lang="en-US" sz="1600" b="0" i="0" u="none" strike="noStrike" cap="none">
              <a:solidFill>
                <a:srgbClr val="0E0E0E"/>
              </a:solidFill>
              <a:ea typeface="Calibri"/>
            </a:endParaRPr>
          </a:p>
        </p:txBody>
      </p:sp>
      <p:sp>
        <p:nvSpPr>
          <p:cNvPr id="114" name="Google Shape;114;g26b4cea357b_0_82"/>
          <p:cNvSpPr/>
          <p:nvPr/>
        </p:nvSpPr>
        <p:spPr>
          <a:xfrm>
            <a:off x="5511772" y="4749628"/>
            <a:ext cx="4444971" cy="1269885"/>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15" name="Google Shape;115;g26b4cea357b_0_82"/>
          <p:cNvSpPr/>
          <p:nvPr/>
        </p:nvSpPr>
        <p:spPr>
          <a:xfrm>
            <a:off x="5511772" y="4978198"/>
            <a:ext cx="812744" cy="812744"/>
          </a:xfrm>
          <a:prstGeom prst="roundRect">
            <a:avLst>
              <a:gd name="adj" fmla="val 78188"/>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116" name="Google Shape;116;g26b4cea357b_0_82" descr=" "/>
          <p:cNvPicPr preferRelativeResize="0"/>
          <p:nvPr/>
        </p:nvPicPr>
        <p:blipFill rotWithShape="1">
          <a:blip r:embed="rId3">
            <a:alphaModFix/>
          </a:blip>
          <a:srcRect/>
          <a:stretch/>
        </p:blipFill>
        <p:spPr>
          <a:xfrm>
            <a:off x="5511772" y="4978198"/>
            <a:ext cx="812796" cy="812694"/>
          </a:xfrm>
          <a:prstGeom prst="rect">
            <a:avLst/>
          </a:prstGeom>
          <a:noFill/>
          <a:ln>
            <a:noFill/>
          </a:ln>
        </p:spPr>
      </p:pic>
      <p:sp>
        <p:nvSpPr>
          <p:cNvPr id="118" name="Google Shape;118;g26b4cea357b_0_82"/>
          <p:cNvSpPr/>
          <p:nvPr/>
        </p:nvSpPr>
        <p:spPr>
          <a:xfrm>
            <a:off x="6527766" y="4749628"/>
            <a:ext cx="3429004" cy="1269885"/>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19" name="Google Shape;119;g26b4cea357b_0_82"/>
          <p:cNvSpPr/>
          <p:nvPr/>
        </p:nvSpPr>
        <p:spPr>
          <a:xfrm>
            <a:off x="6787465" y="3197666"/>
            <a:ext cx="3530540" cy="4698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r>
              <a:rPr lang="en-US" sz="2400">
                <a:solidFill>
                  <a:srgbClr val="0E0E0E"/>
                </a:solidFill>
                <a:latin typeface="Century Gothic"/>
                <a:sym typeface="Mogra"/>
              </a:rPr>
              <a:t>Worst performing car</a:t>
            </a:r>
            <a:endParaRPr lang="en-US">
              <a:latin typeface="Century Gothic"/>
            </a:endParaRPr>
          </a:p>
        </p:txBody>
      </p:sp>
      <p:sp>
        <p:nvSpPr>
          <p:cNvPr id="120" name="Google Shape;120;g26b4cea357b_0_82"/>
          <p:cNvSpPr/>
          <p:nvPr/>
        </p:nvSpPr>
        <p:spPr>
          <a:xfrm>
            <a:off x="6470257" y="5449504"/>
            <a:ext cx="4042983" cy="8102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lgn="ctr"/>
            <a:endParaRPr lang="en-US" sz="1800" b="0" i="0" u="none" strike="noStrike" cap="none">
              <a:solidFill>
                <a:srgbClr val="0E0E0E"/>
              </a:solidFill>
              <a:latin typeface="Aptos"/>
              <a:ea typeface="Calibri"/>
            </a:endParaRPr>
          </a:p>
        </p:txBody>
      </p:sp>
      <p:pic>
        <p:nvPicPr>
          <p:cNvPr id="2" name="Picture 1" descr="A toy car made of legos&#10;&#10;Description automatically generated">
            <a:extLst>
              <a:ext uri="{FF2B5EF4-FFF2-40B4-BE49-F238E27FC236}">
                <a16:creationId xmlns:a16="http://schemas.microsoft.com/office/drawing/2014/main" id="{E2B1F15B-F5B5-AB2E-B2B3-FB118494A735}"/>
              </a:ext>
            </a:extLst>
          </p:cNvPr>
          <p:cNvPicPr>
            <a:picLocks noChangeAspect="1"/>
          </p:cNvPicPr>
          <p:nvPr/>
        </p:nvPicPr>
        <p:blipFill>
          <a:blip r:embed="rId4"/>
          <a:stretch>
            <a:fillRect/>
          </a:stretch>
        </p:blipFill>
        <p:spPr>
          <a:xfrm>
            <a:off x="6789667" y="3750656"/>
            <a:ext cx="4278702" cy="3108386"/>
          </a:xfrm>
          <a:prstGeom prst="rect">
            <a:avLst/>
          </a:prstGeom>
        </p:spPr>
      </p:pic>
      <p:pic>
        <p:nvPicPr>
          <p:cNvPr id="3" name="Picture 2" descr="A toy car on a computer&#10;&#10;Description automatically generated">
            <a:extLst>
              <a:ext uri="{FF2B5EF4-FFF2-40B4-BE49-F238E27FC236}">
                <a16:creationId xmlns:a16="http://schemas.microsoft.com/office/drawing/2014/main" id="{6E82E70A-2F82-AD1A-AAB1-AFAF92D9517F}"/>
              </a:ext>
            </a:extLst>
          </p:cNvPr>
          <p:cNvPicPr>
            <a:picLocks noChangeAspect="1"/>
          </p:cNvPicPr>
          <p:nvPr/>
        </p:nvPicPr>
        <p:blipFill>
          <a:blip r:embed="rId5"/>
          <a:stretch>
            <a:fillRect/>
          </a:stretch>
        </p:blipFill>
        <p:spPr>
          <a:xfrm>
            <a:off x="1199790" y="1720251"/>
            <a:ext cx="4278702" cy="3122763"/>
          </a:xfrm>
          <a:prstGeom prst="rect">
            <a:avLst/>
          </a:prstGeom>
        </p:spPr>
      </p:pic>
      <p:sp>
        <p:nvSpPr>
          <p:cNvPr id="6" name="Google Shape;6867;p41">
            <a:extLst>
              <a:ext uri="{FF2B5EF4-FFF2-40B4-BE49-F238E27FC236}">
                <a16:creationId xmlns:a16="http://schemas.microsoft.com/office/drawing/2014/main" id="{A05F9BB7-B8B0-CDEC-82E3-32D5C720487F}"/>
              </a:ext>
            </a:extLst>
          </p:cNvPr>
          <p:cNvSpPr txBox="1">
            <a:spLocks/>
          </p:cNvSpPr>
          <p:nvPr/>
        </p:nvSpPr>
        <p:spPr>
          <a:xfrm>
            <a:off x="751936" y="379502"/>
            <a:ext cx="10515600" cy="1325563"/>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a:solidFill>
                  <a:schemeClr val="accent1"/>
                </a:solidFill>
              </a:rPr>
              <a:t>Types of cars</a:t>
            </a:r>
            <a:endParaRPr lang="en-US"/>
          </a:p>
        </p:txBody>
      </p:sp>
      <p:pic>
        <p:nvPicPr>
          <p:cNvPr id="103" name="Google Shape;103;g26b4cea357b_0_82" descr=" "/>
          <p:cNvPicPr preferRelativeResize="0"/>
          <p:nvPr/>
        </p:nvPicPr>
        <p:blipFill rotWithShape="1">
          <a:blip r:embed="rId6">
            <a:alphaModFix/>
          </a:blip>
          <a:srcRect/>
          <a:stretch/>
        </p:blipFill>
        <p:spPr>
          <a:xfrm>
            <a:off x="0" y="446"/>
            <a:ext cx="2400287" cy="2590463"/>
          </a:xfrm>
          <a:prstGeom prst="rect">
            <a:avLst/>
          </a:prstGeom>
          <a:noFill/>
          <a:ln>
            <a:noFill/>
          </a:ln>
        </p:spPr>
      </p:pic>
      <p:pic>
        <p:nvPicPr>
          <p:cNvPr id="102" name="Google Shape;102;g26b4cea357b_0_82" descr=" "/>
          <p:cNvPicPr preferRelativeResize="0"/>
          <p:nvPr/>
        </p:nvPicPr>
        <p:blipFill rotWithShape="1">
          <a:blip r:embed="rId7">
            <a:alphaModFix/>
          </a:blip>
          <a:srcRect/>
          <a:stretch/>
        </p:blipFill>
        <p:spPr>
          <a:xfrm>
            <a:off x="9946540" y="2843928"/>
            <a:ext cx="2247888" cy="4266644"/>
          </a:xfrm>
          <a:prstGeom prst="rect">
            <a:avLst/>
          </a:prstGeom>
          <a:noFill/>
          <a:ln>
            <a:noFill/>
          </a:ln>
        </p:spPr>
      </p:pic>
    </p:spTree>
    <p:extLst>
      <p:ext uri="{BB962C8B-B14F-4D97-AF65-F5344CB8AC3E}">
        <p14:creationId xmlns:p14="http://schemas.microsoft.com/office/powerpoint/2010/main" val="3563184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97"/>
        <p:cNvGrpSpPr/>
        <p:nvPr/>
      </p:nvGrpSpPr>
      <p:grpSpPr>
        <a:xfrm>
          <a:off x="0" y="0"/>
          <a:ext cx="0" cy="0"/>
          <a:chOff x="0" y="0"/>
          <a:chExt cx="0" cy="0"/>
        </a:xfrm>
      </p:grpSpPr>
      <p:pic>
        <p:nvPicPr>
          <p:cNvPr id="498" name="Google Shape;498;g26b4cea357b_0_464" descr=" "/>
          <p:cNvPicPr preferRelativeResize="0"/>
          <p:nvPr/>
        </p:nvPicPr>
        <p:blipFill rotWithShape="1">
          <a:blip r:embed="rId3">
            <a:alphaModFix/>
          </a:blip>
          <a:srcRect/>
          <a:stretch/>
        </p:blipFill>
        <p:spPr>
          <a:xfrm>
            <a:off x="0" y="447"/>
            <a:ext cx="12191937" cy="6857107"/>
          </a:xfrm>
          <a:prstGeom prst="rect">
            <a:avLst/>
          </a:prstGeom>
          <a:noFill/>
          <a:ln>
            <a:noFill/>
          </a:ln>
        </p:spPr>
      </p:pic>
      <p:sp>
        <p:nvSpPr>
          <p:cNvPr id="499" name="Google Shape;499;g26b4cea357b_0_464"/>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501" name="Google Shape;501;g26b4cea357b_0_464"/>
          <p:cNvSpPr/>
          <p:nvPr/>
        </p:nvSpPr>
        <p:spPr>
          <a:xfrm>
            <a:off x="463548" y="463936"/>
            <a:ext cx="3731664" cy="13883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FFFFFF"/>
              </a:buClr>
              <a:buSzPts val="8000"/>
              <a:buFont typeface="Mogra"/>
              <a:buNone/>
            </a:pPr>
            <a:endParaRPr lang="en-US" sz="3950" b="0" i="0" u="none" strike="noStrike" cap="none">
              <a:solidFill>
                <a:srgbClr val="FFFFFF"/>
              </a:solidFill>
              <a:latin typeface="Mogra"/>
              <a:ea typeface="Calibri"/>
              <a:cs typeface="Calibri"/>
            </a:endParaRPr>
          </a:p>
        </p:txBody>
      </p:sp>
      <p:sp>
        <p:nvSpPr>
          <p:cNvPr id="2" name="TextBox 1">
            <a:extLst>
              <a:ext uri="{FF2B5EF4-FFF2-40B4-BE49-F238E27FC236}">
                <a16:creationId xmlns:a16="http://schemas.microsoft.com/office/drawing/2014/main" id="{07FA17D9-2432-09DB-36A5-5A0E005E3344}"/>
              </a:ext>
            </a:extLst>
          </p:cNvPr>
          <p:cNvSpPr txBox="1"/>
          <p:nvPr/>
        </p:nvSpPr>
        <p:spPr>
          <a:xfrm>
            <a:off x="429372" y="960000"/>
            <a:ext cx="570792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b="1">
                <a:solidFill>
                  <a:schemeClr val="bg1"/>
                </a:solidFill>
                <a:latin typeface="Segoe UI"/>
                <a:cs typeface="Segoe UI"/>
              </a:rPr>
              <a:t>THANK</a:t>
            </a:r>
            <a:br>
              <a:rPr lang="en-US" sz="8000" b="1">
                <a:solidFill>
                  <a:schemeClr val="bg1"/>
                </a:solidFill>
                <a:latin typeface="Segoe UI"/>
                <a:cs typeface="Segoe UI"/>
              </a:rPr>
            </a:br>
            <a:r>
              <a:rPr lang="en-US" sz="8000" b="1">
                <a:solidFill>
                  <a:schemeClr val="bg1"/>
                </a:solidFill>
                <a:latin typeface="Segoe UI"/>
                <a:cs typeface="Segoe UI"/>
              </a:rPr>
              <a:t> YOU</a:t>
            </a:r>
            <a:endParaRPr lang="en-US">
              <a:solidFill>
                <a:schemeClr val="bg1"/>
              </a:solidFill>
            </a:endParaRPr>
          </a:p>
        </p:txBody>
      </p:sp>
    </p:spTree>
    <p:extLst>
      <p:ext uri="{BB962C8B-B14F-4D97-AF65-F5344CB8AC3E}">
        <p14:creationId xmlns:p14="http://schemas.microsoft.com/office/powerpoint/2010/main" val="322205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7"/>
        <p:cNvGrpSpPr/>
        <p:nvPr/>
      </p:nvGrpSpPr>
      <p:grpSpPr>
        <a:xfrm>
          <a:off x="0" y="0"/>
          <a:ext cx="0" cy="0"/>
          <a:chOff x="0" y="0"/>
          <a:chExt cx="0" cy="0"/>
        </a:xfrm>
      </p:grpSpPr>
      <p:pic>
        <p:nvPicPr>
          <p:cNvPr id="38" name="Google Shape;38;g26b4cea357b_0_20" descr=" "/>
          <p:cNvPicPr preferRelativeResize="0"/>
          <p:nvPr/>
        </p:nvPicPr>
        <p:blipFill rotWithShape="1">
          <a:blip r:embed="rId3">
            <a:alphaModFix/>
          </a:blip>
          <a:srcRect/>
          <a:stretch/>
        </p:blipFill>
        <p:spPr>
          <a:xfrm>
            <a:off x="1" y="446"/>
            <a:ext cx="1308093" cy="3428554"/>
          </a:xfrm>
          <a:prstGeom prst="rect">
            <a:avLst/>
          </a:prstGeom>
          <a:noFill/>
          <a:ln>
            <a:noFill/>
          </a:ln>
        </p:spPr>
      </p:pic>
      <p:pic>
        <p:nvPicPr>
          <p:cNvPr id="39" name="Google Shape;39;g26b4cea357b_0_20" descr=" "/>
          <p:cNvPicPr preferRelativeResize="0"/>
          <p:nvPr/>
        </p:nvPicPr>
        <p:blipFill rotWithShape="1">
          <a:blip r:embed="rId4">
            <a:alphaModFix/>
          </a:blip>
          <a:srcRect/>
          <a:stretch/>
        </p:blipFill>
        <p:spPr>
          <a:xfrm>
            <a:off x="9810700" y="4343281"/>
            <a:ext cx="2381237" cy="2514273"/>
          </a:xfrm>
          <a:prstGeom prst="rect">
            <a:avLst/>
          </a:prstGeom>
          <a:noFill/>
          <a:ln>
            <a:noFill/>
          </a:ln>
        </p:spPr>
      </p:pic>
      <p:sp>
        <p:nvSpPr>
          <p:cNvPr id="40" name="Google Shape;40;g26b4cea357b_0_20"/>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41" name="Google Shape;41;g26b4cea357b_0_20" descr=" "/>
          <p:cNvPicPr preferRelativeResize="0"/>
          <p:nvPr/>
        </p:nvPicPr>
        <p:blipFill rotWithShape="1">
          <a:blip r:embed="rId5">
            <a:alphaModFix/>
          </a:blip>
          <a:srcRect/>
          <a:stretch/>
        </p:blipFill>
        <p:spPr>
          <a:xfrm>
            <a:off x="11760139" y="5409942"/>
            <a:ext cx="355598" cy="1295231"/>
          </a:xfrm>
          <a:prstGeom prst="rect">
            <a:avLst/>
          </a:prstGeom>
          <a:noFill/>
          <a:ln>
            <a:noFill/>
          </a:ln>
        </p:spPr>
      </p:pic>
      <p:sp>
        <p:nvSpPr>
          <p:cNvPr id="42" name="Google Shape;42;g26b4cea357b_0_20"/>
          <p:cNvSpPr/>
          <p:nvPr/>
        </p:nvSpPr>
        <p:spPr>
          <a:xfrm>
            <a:off x="2508237" y="660761"/>
            <a:ext cx="7446380" cy="12487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lgn="ctr"/>
            <a:r>
              <a:rPr lang="en-US" sz="4800" b="1">
                <a:solidFill>
                  <a:schemeClr val="accent1"/>
                </a:solidFill>
                <a:ea typeface="Calibri"/>
                <a:sym typeface="Mogra"/>
              </a:rPr>
              <a:t>Experiment Layout</a:t>
            </a:r>
            <a:endParaRPr lang="en-US" sz="4800">
              <a:solidFill>
                <a:schemeClr val="accent1"/>
              </a:solidFill>
              <a:ea typeface="Calibri"/>
            </a:endParaRPr>
          </a:p>
        </p:txBody>
      </p:sp>
      <p:sp>
        <p:nvSpPr>
          <p:cNvPr id="2" name="TextBox 1">
            <a:extLst>
              <a:ext uri="{FF2B5EF4-FFF2-40B4-BE49-F238E27FC236}">
                <a16:creationId xmlns:a16="http://schemas.microsoft.com/office/drawing/2014/main" id="{F76A30F7-D590-1791-BF07-32F570AE6E19}"/>
              </a:ext>
            </a:extLst>
          </p:cNvPr>
          <p:cNvSpPr txBox="1"/>
          <p:nvPr/>
        </p:nvSpPr>
        <p:spPr>
          <a:xfrm>
            <a:off x="1460740" y="1705154"/>
            <a:ext cx="8652294"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68300">
              <a:lnSpc>
                <a:spcPct val="90000"/>
              </a:lnSpc>
              <a:buFont typeface="Century Gothic,Sans-Serif"/>
              <a:buChar char="●"/>
            </a:pPr>
            <a:r>
              <a:rPr lang="en-US" sz="2200">
                <a:solidFill>
                  <a:schemeClr val="dk1"/>
                </a:solidFill>
                <a:latin typeface="Century Gothic"/>
              </a:rPr>
              <a:t>Response Variable = Distance travelled by car in cm</a:t>
            </a:r>
          </a:p>
          <a:p>
            <a:pPr marL="457200">
              <a:lnSpc>
                <a:spcPct val="90000"/>
              </a:lnSpc>
            </a:pPr>
            <a:endParaRPr lang="en-US" sz="2200">
              <a:latin typeface="Century Gothic"/>
            </a:endParaRPr>
          </a:p>
          <a:p>
            <a:pPr marL="457200" indent="-368300">
              <a:lnSpc>
                <a:spcPct val="90000"/>
              </a:lnSpc>
              <a:buFont typeface="Century Gothic,Sans-Serif"/>
              <a:buChar char="●"/>
            </a:pPr>
            <a:r>
              <a:rPr lang="en-US" sz="2200">
                <a:solidFill>
                  <a:schemeClr val="dk1"/>
                </a:solidFill>
                <a:latin typeface="Century Gothic"/>
              </a:rPr>
              <a:t>Racetrack to measure response variable set at an angle of 30 degree</a:t>
            </a:r>
          </a:p>
          <a:p>
            <a:pPr marL="457200" indent="-228600">
              <a:lnSpc>
                <a:spcPct val="90000"/>
              </a:lnSpc>
            </a:pPr>
            <a:endParaRPr lang="en-US" sz="2200">
              <a:latin typeface="Century Gothic"/>
            </a:endParaRPr>
          </a:p>
          <a:p>
            <a:pPr marL="457200" indent="-368300">
              <a:lnSpc>
                <a:spcPct val="90000"/>
              </a:lnSpc>
              <a:buFont typeface="Century Gothic,Sans-Serif"/>
              <a:buChar char="●"/>
            </a:pPr>
            <a:r>
              <a:rPr lang="en-US" sz="2200">
                <a:solidFill>
                  <a:schemeClr val="dk1"/>
                </a:solidFill>
                <a:latin typeface="Century Gothic"/>
              </a:rPr>
              <a:t>Equipment used: woodblock, books, measuring tape</a:t>
            </a:r>
          </a:p>
          <a:p>
            <a:pPr marL="457200">
              <a:lnSpc>
                <a:spcPct val="90000"/>
              </a:lnSpc>
            </a:pPr>
            <a:endParaRPr lang="en-US" sz="2200">
              <a:latin typeface="Century Gothic"/>
            </a:endParaRPr>
          </a:p>
          <a:p>
            <a:pPr marL="457200" indent="-368300">
              <a:lnSpc>
                <a:spcPct val="90000"/>
              </a:lnSpc>
              <a:buFont typeface="Century Gothic,Sans-Serif"/>
              <a:buChar char="●"/>
            </a:pPr>
            <a:r>
              <a:rPr lang="en-US" sz="2200">
                <a:solidFill>
                  <a:schemeClr val="dk1"/>
                </a:solidFill>
                <a:latin typeface="Century Gothic"/>
              </a:rPr>
              <a:t>Factors = 5</a:t>
            </a:r>
          </a:p>
          <a:p>
            <a:pPr marL="457200">
              <a:lnSpc>
                <a:spcPct val="90000"/>
              </a:lnSpc>
            </a:pPr>
            <a:endParaRPr lang="en-US" sz="2200">
              <a:latin typeface="Century Gothic"/>
            </a:endParaRPr>
          </a:p>
          <a:p>
            <a:pPr marL="457200" indent="-368300">
              <a:lnSpc>
                <a:spcPct val="90000"/>
              </a:lnSpc>
              <a:buFont typeface="Century Gothic,Sans-Serif"/>
              <a:buChar char="●"/>
            </a:pPr>
            <a:r>
              <a:rPr lang="en-US" sz="2200">
                <a:solidFill>
                  <a:schemeClr val="dk1"/>
                </a:solidFill>
                <a:latin typeface="Century Gothic"/>
              </a:rPr>
              <a:t>One replication consisting of 16 runs</a:t>
            </a:r>
            <a:endParaRPr lang="en-US">
              <a:solidFill>
                <a:schemeClr val="dk1"/>
              </a:solidFill>
            </a:endParaRPr>
          </a:p>
          <a:p>
            <a:endParaRPr lang="en-US" sz="2000"/>
          </a:p>
        </p:txBody>
      </p:sp>
    </p:spTree>
    <p:extLst>
      <p:ext uri="{BB962C8B-B14F-4D97-AF65-F5344CB8AC3E}">
        <p14:creationId xmlns:p14="http://schemas.microsoft.com/office/powerpoint/2010/main" val="3648233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866"/>
        <p:cNvGrpSpPr/>
        <p:nvPr/>
      </p:nvGrpSpPr>
      <p:grpSpPr>
        <a:xfrm>
          <a:off x="0" y="0"/>
          <a:ext cx="0" cy="0"/>
          <a:chOff x="0" y="0"/>
          <a:chExt cx="0" cy="0"/>
        </a:xfrm>
      </p:grpSpPr>
      <p:sp>
        <p:nvSpPr>
          <p:cNvPr id="6867" name="Google Shape;686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alibri"/>
              <a:buNone/>
            </a:pPr>
            <a:r>
              <a:rPr lang="en-US" b="1">
                <a:solidFill>
                  <a:schemeClr val="accent1"/>
                </a:solidFill>
              </a:rPr>
              <a:t>Factors</a:t>
            </a:r>
            <a:endParaRPr lang="en-US">
              <a:solidFill>
                <a:schemeClr val="accent1"/>
              </a:solidFill>
            </a:endParaRPr>
          </a:p>
        </p:txBody>
      </p:sp>
      <p:sp>
        <p:nvSpPr>
          <p:cNvPr id="6868" name="Google Shape;6868;p41"/>
          <p:cNvSpPr/>
          <p:nvPr/>
        </p:nvSpPr>
        <p:spPr>
          <a:xfrm>
            <a:off x="564243" y="5516223"/>
            <a:ext cx="7010349" cy="732475"/>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69" name="Google Shape;6869;p41"/>
          <p:cNvSpPr/>
          <p:nvPr/>
        </p:nvSpPr>
        <p:spPr>
          <a:xfrm>
            <a:off x="564243" y="4566263"/>
            <a:ext cx="7504016" cy="732475"/>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70" name="Google Shape;6870;p41"/>
          <p:cNvSpPr/>
          <p:nvPr/>
        </p:nvSpPr>
        <p:spPr>
          <a:xfrm>
            <a:off x="564242" y="3616302"/>
            <a:ext cx="8343059" cy="732475"/>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71" name="Google Shape;6871;p41"/>
          <p:cNvSpPr/>
          <p:nvPr/>
        </p:nvSpPr>
        <p:spPr>
          <a:xfrm>
            <a:off x="564242" y="2666343"/>
            <a:ext cx="9315400" cy="732475"/>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72" name="Google Shape;6872;p41"/>
          <p:cNvSpPr/>
          <p:nvPr/>
        </p:nvSpPr>
        <p:spPr>
          <a:xfrm>
            <a:off x="564242" y="1537158"/>
            <a:ext cx="10125025" cy="732475"/>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873" name="Google Shape;6873;p41"/>
          <p:cNvGrpSpPr/>
          <p:nvPr/>
        </p:nvGrpSpPr>
        <p:grpSpPr>
          <a:xfrm>
            <a:off x="6430073" y="5263792"/>
            <a:ext cx="1883659" cy="1195248"/>
            <a:chOff x="6430073" y="5015052"/>
            <a:chExt cx="1883659" cy="1195248"/>
          </a:xfrm>
        </p:grpSpPr>
        <p:grpSp>
          <p:nvGrpSpPr>
            <p:cNvPr id="6874" name="Google Shape;6874;p41"/>
            <p:cNvGrpSpPr/>
            <p:nvPr/>
          </p:nvGrpSpPr>
          <p:grpSpPr>
            <a:xfrm>
              <a:off x="7169213" y="5015052"/>
              <a:ext cx="1144519" cy="959028"/>
              <a:chOff x="3550" y="1917"/>
              <a:chExt cx="580" cy="486"/>
            </a:xfrm>
          </p:grpSpPr>
          <p:sp>
            <p:nvSpPr>
              <p:cNvPr id="6875" name="Google Shape;6875;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6" name="Google Shape;6876;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7" name="Google Shape;6877;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8" name="Google Shape;6878;p41"/>
              <p:cNvSpPr/>
              <p:nvPr/>
            </p:nvSpPr>
            <p:spPr>
              <a:xfrm>
                <a:off x="3933" y="2004"/>
                <a:ext cx="110" cy="33"/>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9" name="Google Shape;6879;p41"/>
              <p:cNvSpPr/>
              <p:nvPr/>
            </p:nvSpPr>
            <p:spPr>
              <a:xfrm>
                <a:off x="3933" y="2013"/>
                <a:ext cx="110" cy="51"/>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0" name="Google Shape;6880;p41"/>
              <p:cNvSpPr/>
              <p:nvPr/>
            </p:nvSpPr>
            <p:spPr>
              <a:xfrm>
                <a:off x="3933" y="1980"/>
                <a:ext cx="110"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1" name="Google Shape;6881;p41"/>
              <p:cNvSpPr/>
              <p:nvPr/>
            </p:nvSpPr>
            <p:spPr>
              <a:xfrm>
                <a:off x="3832" y="194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2" name="Google Shape;6882;p41"/>
              <p:cNvSpPr/>
              <p:nvPr/>
            </p:nvSpPr>
            <p:spPr>
              <a:xfrm>
                <a:off x="3832" y="195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3" name="Google Shape;6883;p41"/>
              <p:cNvSpPr/>
              <p:nvPr/>
            </p:nvSpPr>
            <p:spPr>
              <a:xfrm>
                <a:off x="3832" y="1917"/>
                <a:ext cx="113" cy="51"/>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4" name="Google Shape;6884;p41"/>
              <p:cNvSpPr/>
              <p:nvPr/>
            </p:nvSpPr>
            <p:spPr>
              <a:xfrm>
                <a:off x="3728" y="207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5" name="Google Shape;6885;p41"/>
              <p:cNvSpPr/>
              <p:nvPr/>
            </p:nvSpPr>
            <p:spPr>
              <a:xfrm>
                <a:off x="3728" y="208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6" name="Google Shape;6886;p41"/>
              <p:cNvSpPr/>
              <p:nvPr/>
            </p:nvSpPr>
            <p:spPr>
              <a:xfrm>
                <a:off x="3728" y="2047"/>
                <a:ext cx="113"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7" name="Google Shape;6887;p41"/>
              <p:cNvSpPr/>
              <p:nvPr/>
            </p:nvSpPr>
            <p:spPr>
              <a:xfrm>
                <a:off x="3632" y="2013"/>
                <a:ext cx="111"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8" name="Google Shape;6888;p41"/>
              <p:cNvSpPr/>
              <p:nvPr/>
            </p:nvSpPr>
            <p:spPr>
              <a:xfrm>
                <a:off x="3632" y="2021"/>
                <a:ext cx="111"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9" name="Google Shape;6889;p41"/>
              <p:cNvSpPr/>
              <p:nvPr/>
            </p:nvSpPr>
            <p:spPr>
              <a:xfrm>
                <a:off x="3632" y="1989"/>
                <a:ext cx="111" cy="48"/>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890" name="Google Shape;6890;p41"/>
            <p:cNvGrpSpPr/>
            <p:nvPr/>
          </p:nvGrpSpPr>
          <p:grpSpPr>
            <a:xfrm>
              <a:off x="6430073" y="5251272"/>
              <a:ext cx="1144519" cy="959028"/>
              <a:chOff x="3550" y="1917"/>
              <a:chExt cx="580" cy="486"/>
            </a:xfrm>
          </p:grpSpPr>
          <p:sp>
            <p:nvSpPr>
              <p:cNvPr id="6891" name="Google Shape;6891;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2" name="Google Shape;6892;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3" name="Google Shape;6893;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4" name="Google Shape;6894;p41"/>
              <p:cNvSpPr/>
              <p:nvPr/>
            </p:nvSpPr>
            <p:spPr>
              <a:xfrm>
                <a:off x="3933" y="2004"/>
                <a:ext cx="110" cy="33"/>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5" name="Google Shape;6895;p41"/>
              <p:cNvSpPr/>
              <p:nvPr/>
            </p:nvSpPr>
            <p:spPr>
              <a:xfrm>
                <a:off x="3933" y="2013"/>
                <a:ext cx="110" cy="51"/>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6" name="Google Shape;6896;p41"/>
              <p:cNvSpPr/>
              <p:nvPr/>
            </p:nvSpPr>
            <p:spPr>
              <a:xfrm>
                <a:off x="3933" y="1980"/>
                <a:ext cx="110"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7" name="Google Shape;6897;p41"/>
              <p:cNvSpPr/>
              <p:nvPr/>
            </p:nvSpPr>
            <p:spPr>
              <a:xfrm>
                <a:off x="3832" y="194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8" name="Google Shape;6898;p41"/>
              <p:cNvSpPr/>
              <p:nvPr/>
            </p:nvSpPr>
            <p:spPr>
              <a:xfrm>
                <a:off x="3832" y="195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9" name="Google Shape;6899;p41"/>
              <p:cNvSpPr/>
              <p:nvPr/>
            </p:nvSpPr>
            <p:spPr>
              <a:xfrm>
                <a:off x="3832" y="1917"/>
                <a:ext cx="113" cy="51"/>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0" name="Google Shape;6900;p41"/>
              <p:cNvSpPr/>
              <p:nvPr/>
            </p:nvSpPr>
            <p:spPr>
              <a:xfrm>
                <a:off x="3728" y="207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1" name="Google Shape;6901;p41"/>
              <p:cNvSpPr/>
              <p:nvPr/>
            </p:nvSpPr>
            <p:spPr>
              <a:xfrm>
                <a:off x="3728" y="208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2" name="Google Shape;6902;p41"/>
              <p:cNvSpPr/>
              <p:nvPr/>
            </p:nvSpPr>
            <p:spPr>
              <a:xfrm>
                <a:off x="3728" y="2047"/>
                <a:ext cx="113"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3" name="Google Shape;6903;p41"/>
              <p:cNvSpPr/>
              <p:nvPr/>
            </p:nvSpPr>
            <p:spPr>
              <a:xfrm>
                <a:off x="3632" y="2013"/>
                <a:ext cx="111"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4" name="Google Shape;6904;p41"/>
              <p:cNvSpPr/>
              <p:nvPr/>
            </p:nvSpPr>
            <p:spPr>
              <a:xfrm>
                <a:off x="3632" y="2021"/>
                <a:ext cx="111"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5" name="Google Shape;6905;p41"/>
              <p:cNvSpPr/>
              <p:nvPr/>
            </p:nvSpPr>
            <p:spPr>
              <a:xfrm>
                <a:off x="3632" y="1989"/>
                <a:ext cx="111" cy="48"/>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6906" name="Google Shape;6906;p41"/>
          <p:cNvGrpSpPr/>
          <p:nvPr/>
        </p:nvGrpSpPr>
        <p:grpSpPr>
          <a:xfrm>
            <a:off x="7087298" y="4263667"/>
            <a:ext cx="1883659" cy="1195248"/>
            <a:chOff x="6430073" y="5015052"/>
            <a:chExt cx="1883659" cy="1195248"/>
          </a:xfrm>
        </p:grpSpPr>
        <p:grpSp>
          <p:nvGrpSpPr>
            <p:cNvPr id="6907" name="Google Shape;6907;p41"/>
            <p:cNvGrpSpPr/>
            <p:nvPr/>
          </p:nvGrpSpPr>
          <p:grpSpPr>
            <a:xfrm>
              <a:off x="7169213" y="5015052"/>
              <a:ext cx="1144519" cy="959028"/>
              <a:chOff x="3550" y="1917"/>
              <a:chExt cx="580" cy="486"/>
            </a:xfrm>
          </p:grpSpPr>
          <p:sp>
            <p:nvSpPr>
              <p:cNvPr id="6908" name="Google Shape;6908;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9" name="Google Shape;6909;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0" name="Google Shape;6910;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1" name="Google Shape;6911;p41"/>
              <p:cNvSpPr/>
              <p:nvPr/>
            </p:nvSpPr>
            <p:spPr>
              <a:xfrm>
                <a:off x="3933" y="2004"/>
                <a:ext cx="110" cy="33"/>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2" name="Google Shape;6912;p41"/>
              <p:cNvSpPr/>
              <p:nvPr/>
            </p:nvSpPr>
            <p:spPr>
              <a:xfrm>
                <a:off x="3933" y="2013"/>
                <a:ext cx="110" cy="51"/>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3" name="Google Shape;6913;p41"/>
              <p:cNvSpPr/>
              <p:nvPr/>
            </p:nvSpPr>
            <p:spPr>
              <a:xfrm>
                <a:off x="3933" y="1980"/>
                <a:ext cx="110"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4" name="Google Shape;6914;p41"/>
              <p:cNvSpPr/>
              <p:nvPr/>
            </p:nvSpPr>
            <p:spPr>
              <a:xfrm>
                <a:off x="3832" y="194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5" name="Google Shape;6915;p41"/>
              <p:cNvSpPr/>
              <p:nvPr/>
            </p:nvSpPr>
            <p:spPr>
              <a:xfrm>
                <a:off x="3832" y="195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6" name="Google Shape;6916;p41"/>
              <p:cNvSpPr/>
              <p:nvPr/>
            </p:nvSpPr>
            <p:spPr>
              <a:xfrm>
                <a:off x="3832" y="1917"/>
                <a:ext cx="113" cy="51"/>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7" name="Google Shape;6917;p41"/>
              <p:cNvSpPr/>
              <p:nvPr/>
            </p:nvSpPr>
            <p:spPr>
              <a:xfrm>
                <a:off x="3728" y="207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8" name="Google Shape;6918;p41"/>
              <p:cNvSpPr/>
              <p:nvPr/>
            </p:nvSpPr>
            <p:spPr>
              <a:xfrm>
                <a:off x="3728" y="208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9" name="Google Shape;6919;p41"/>
              <p:cNvSpPr/>
              <p:nvPr/>
            </p:nvSpPr>
            <p:spPr>
              <a:xfrm>
                <a:off x="3728" y="2047"/>
                <a:ext cx="113"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0" name="Google Shape;6920;p41"/>
              <p:cNvSpPr/>
              <p:nvPr/>
            </p:nvSpPr>
            <p:spPr>
              <a:xfrm>
                <a:off x="3632" y="2013"/>
                <a:ext cx="111"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1" name="Google Shape;6921;p41"/>
              <p:cNvSpPr/>
              <p:nvPr/>
            </p:nvSpPr>
            <p:spPr>
              <a:xfrm>
                <a:off x="3632" y="2021"/>
                <a:ext cx="111"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2" name="Google Shape;6922;p41"/>
              <p:cNvSpPr/>
              <p:nvPr/>
            </p:nvSpPr>
            <p:spPr>
              <a:xfrm>
                <a:off x="3632" y="1989"/>
                <a:ext cx="111" cy="48"/>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923" name="Google Shape;6923;p41"/>
            <p:cNvGrpSpPr/>
            <p:nvPr/>
          </p:nvGrpSpPr>
          <p:grpSpPr>
            <a:xfrm>
              <a:off x="6430073" y="5251272"/>
              <a:ext cx="1144519" cy="959028"/>
              <a:chOff x="3550" y="1917"/>
              <a:chExt cx="580" cy="486"/>
            </a:xfrm>
          </p:grpSpPr>
          <p:sp>
            <p:nvSpPr>
              <p:cNvPr id="6924" name="Google Shape;6924;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D6A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5" name="Google Shape;6925;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6" name="Google Shape;6926;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7" name="Google Shape;6927;p41"/>
              <p:cNvSpPr/>
              <p:nvPr/>
            </p:nvSpPr>
            <p:spPr>
              <a:xfrm>
                <a:off x="3933" y="2004"/>
                <a:ext cx="110" cy="33"/>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8" name="Google Shape;6928;p41"/>
              <p:cNvSpPr/>
              <p:nvPr/>
            </p:nvSpPr>
            <p:spPr>
              <a:xfrm>
                <a:off x="3933" y="2013"/>
                <a:ext cx="110" cy="51"/>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9" name="Google Shape;6929;p41"/>
              <p:cNvSpPr/>
              <p:nvPr/>
            </p:nvSpPr>
            <p:spPr>
              <a:xfrm>
                <a:off x="3933" y="1980"/>
                <a:ext cx="110"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0" name="Google Shape;6930;p41"/>
              <p:cNvSpPr/>
              <p:nvPr/>
            </p:nvSpPr>
            <p:spPr>
              <a:xfrm>
                <a:off x="3832" y="194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1" name="Google Shape;6931;p41"/>
              <p:cNvSpPr/>
              <p:nvPr/>
            </p:nvSpPr>
            <p:spPr>
              <a:xfrm>
                <a:off x="3832" y="195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2" name="Google Shape;6932;p41"/>
              <p:cNvSpPr/>
              <p:nvPr/>
            </p:nvSpPr>
            <p:spPr>
              <a:xfrm>
                <a:off x="3832" y="1917"/>
                <a:ext cx="113" cy="51"/>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3" name="Google Shape;6933;p41"/>
              <p:cNvSpPr/>
              <p:nvPr/>
            </p:nvSpPr>
            <p:spPr>
              <a:xfrm>
                <a:off x="3728" y="207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4" name="Google Shape;6934;p41"/>
              <p:cNvSpPr/>
              <p:nvPr/>
            </p:nvSpPr>
            <p:spPr>
              <a:xfrm>
                <a:off x="3728" y="208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5" name="Google Shape;6935;p41"/>
              <p:cNvSpPr/>
              <p:nvPr/>
            </p:nvSpPr>
            <p:spPr>
              <a:xfrm>
                <a:off x="3728" y="2047"/>
                <a:ext cx="113"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6" name="Google Shape;6936;p41"/>
              <p:cNvSpPr/>
              <p:nvPr/>
            </p:nvSpPr>
            <p:spPr>
              <a:xfrm>
                <a:off x="3632" y="2013"/>
                <a:ext cx="111"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7" name="Google Shape;6937;p41"/>
              <p:cNvSpPr/>
              <p:nvPr/>
            </p:nvSpPr>
            <p:spPr>
              <a:xfrm>
                <a:off x="3632" y="2021"/>
                <a:ext cx="111"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8" name="Google Shape;6938;p41"/>
              <p:cNvSpPr/>
              <p:nvPr/>
            </p:nvSpPr>
            <p:spPr>
              <a:xfrm>
                <a:off x="3632" y="1989"/>
                <a:ext cx="111" cy="48"/>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6939" name="Google Shape;6939;p41"/>
          <p:cNvGrpSpPr/>
          <p:nvPr/>
        </p:nvGrpSpPr>
        <p:grpSpPr>
          <a:xfrm>
            <a:off x="7906448" y="3339742"/>
            <a:ext cx="1883659" cy="1195248"/>
            <a:chOff x="6430073" y="5015052"/>
            <a:chExt cx="1883659" cy="1195248"/>
          </a:xfrm>
        </p:grpSpPr>
        <p:grpSp>
          <p:nvGrpSpPr>
            <p:cNvPr id="6940" name="Google Shape;6940;p41"/>
            <p:cNvGrpSpPr/>
            <p:nvPr/>
          </p:nvGrpSpPr>
          <p:grpSpPr>
            <a:xfrm>
              <a:off x="7169213" y="5015052"/>
              <a:ext cx="1144519" cy="959028"/>
              <a:chOff x="3550" y="1917"/>
              <a:chExt cx="580" cy="486"/>
            </a:xfrm>
          </p:grpSpPr>
          <p:sp>
            <p:nvSpPr>
              <p:cNvPr id="6941" name="Google Shape;6941;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2" name="Google Shape;6942;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3" name="Google Shape;6943;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4" name="Google Shape;6944;p41"/>
              <p:cNvSpPr/>
              <p:nvPr/>
            </p:nvSpPr>
            <p:spPr>
              <a:xfrm>
                <a:off x="3933" y="2004"/>
                <a:ext cx="110" cy="33"/>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5" name="Google Shape;6945;p41"/>
              <p:cNvSpPr/>
              <p:nvPr/>
            </p:nvSpPr>
            <p:spPr>
              <a:xfrm>
                <a:off x="3933" y="2013"/>
                <a:ext cx="110" cy="51"/>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6" name="Google Shape;6946;p41"/>
              <p:cNvSpPr/>
              <p:nvPr/>
            </p:nvSpPr>
            <p:spPr>
              <a:xfrm>
                <a:off x="3933" y="1980"/>
                <a:ext cx="110"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7" name="Google Shape;6947;p41"/>
              <p:cNvSpPr/>
              <p:nvPr/>
            </p:nvSpPr>
            <p:spPr>
              <a:xfrm>
                <a:off x="3832" y="194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8" name="Google Shape;6948;p41"/>
              <p:cNvSpPr/>
              <p:nvPr/>
            </p:nvSpPr>
            <p:spPr>
              <a:xfrm>
                <a:off x="3832" y="195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9" name="Google Shape;6949;p41"/>
              <p:cNvSpPr/>
              <p:nvPr/>
            </p:nvSpPr>
            <p:spPr>
              <a:xfrm>
                <a:off x="3832" y="1917"/>
                <a:ext cx="113" cy="51"/>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0" name="Google Shape;6950;p41"/>
              <p:cNvSpPr/>
              <p:nvPr/>
            </p:nvSpPr>
            <p:spPr>
              <a:xfrm>
                <a:off x="3728" y="207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1" name="Google Shape;6951;p41"/>
              <p:cNvSpPr/>
              <p:nvPr/>
            </p:nvSpPr>
            <p:spPr>
              <a:xfrm>
                <a:off x="3728" y="208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2" name="Google Shape;6952;p41"/>
              <p:cNvSpPr/>
              <p:nvPr/>
            </p:nvSpPr>
            <p:spPr>
              <a:xfrm>
                <a:off x="3728" y="2047"/>
                <a:ext cx="113"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3" name="Google Shape;6953;p41"/>
              <p:cNvSpPr/>
              <p:nvPr/>
            </p:nvSpPr>
            <p:spPr>
              <a:xfrm>
                <a:off x="3632" y="2013"/>
                <a:ext cx="111"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4" name="Google Shape;6954;p41"/>
              <p:cNvSpPr/>
              <p:nvPr/>
            </p:nvSpPr>
            <p:spPr>
              <a:xfrm>
                <a:off x="3632" y="2021"/>
                <a:ext cx="111"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5" name="Google Shape;6955;p41"/>
              <p:cNvSpPr/>
              <p:nvPr/>
            </p:nvSpPr>
            <p:spPr>
              <a:xfrm>
                <a:off x="3632" y="1989"/>
                <a:ext cx="111" cy="48"/>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956" name="Google Shape;6956;p41"/>
            <p:cNvGrpSpPr/>
            <p:nvPr/>
          </p:nvGrpSpPr>
          <p:grpSpPr>
            <a:xfrm>
              <a:off x="6430073" y="5251272"/>
              <a:ext cx="1144519" cy="959028"/>
              <a:chOff x="3550" y="1917"/>
              <a:chExt cx="580" cy="486"/>
            </a:xfrm>
          </p:grpSpPr>
          <p:sp>
            <p:nvSpPr>
              <p:cNvPr id="6957" name="Google Shape;6957;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8" name="Google Shape;6958;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9" name="Google Shape;6959;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0" name="Google Shape;6960;p41"/>
              <p:cNvSpPr/>
              <p:nvPr/>
            </p:nvSpPr>
            <p:spPr>
              <a:xfrm>
                <a:off x="3933" y="2004"/>
                <a:ext cx="110" cy="33"/>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1" name="Google Shape;6961;p41"/>
              <p:cNvSpPr/>
              <p:nvPr/>
            </p:nvSpPr>
            <p:spPr>
              <a:xfrm>
                <a:off x="3933" y="2013"/>
                <a:ext cx="110" cy="51"/>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2" name="Google Shape;6962;p41"/>
              <p:cNvSpPr/>
              <p:nvPr/>
            </p:nvSpPr>
            <p:spPr>
              <a:xfrm>
                <a:off x="3933" y="1980"/>
                <a:ext cx="110"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3" name="Google Shape;6963;p41"/>
              <p:cNvSpPr/>
              <p:nvPr/>
            </p:nvSpPr>
            <p:spPr>
              <a:xfrm>
                <a:off x="3832" y="194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4" name="Google Shape;6964;p41"/>
              <p:cNvSpPr/>
              <p:nvPr/>
            </p:nvSpPr>
            <p:spPr>
              <a:xfrm>
                <a:off x="3832" y="195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5" name="Google Shape;6965;p41"/>
              <p:cNvSpPr/>
              <p:nvPr/>
            </p:nvSpPr>
            <p:spPr>
              <a:xfrm>
                <a:off x="3832" y="1917"/>
                <a:ext cx="113" cy="51"/>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6" name="Google Shape;6966;p41"/>
              <p:cNvSpPr/>
              <p:nvPr/>
            </p:nvSpPr>
            <p:spPr>
              <a:xfrm>
                <a:off x="3728" y="207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7" name="Google Shape;6967;p41"/>
              <p:cNvSpPr/>
              <p:nvPr/>
            </p:nvSpPr>
            <p:spPr>
              <a:xfrm>
                <a:off x="3728" y="208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8" name="Google Shape;6968;p41"/>
              <p:cNvSpPr/>
              <p:nvPr/>
            </p:nvSpPr>
            <p:spPr>
              <a:xfrm>
                <a:off x="3728" y="2047"/>
                <a:ext cx="113"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9" name="Google Shape;6969;p41"/>
              <p:cNvSpPr/>
              <p:nvPr/>
            </p:nvSpPr>
            <p:spPr>
              <a:xfrm>
                <a:off x="3632" y="2013"/>
                <a:ext cx="111"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0" name="Google Shape;6970;p41"/>
              <p:cNvSpPr/>
              <p:nvPr/>
            </p:nvSpPr>
            <p:spPr>
              <a:xfrm>
                <a:off x="3632" y="2021"/>
                <a:ext cx="111"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1" name="Google Shape;6971;p41"/>
              <p:cNvSpPr/>
              <p:nvPr/>
            </p:nvSpPr>
            <p:spPr>
              <a:xfrm>
                <a:off x="3632" y="1989"/>
                <a:ext cx="111" cy="48"/>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6972" name="Google Shape;6972;p41"/>
          <p:cNvGrpSpPr/>
          <p:nvPr/>
        </p:nvGrpSpPr>
        <p:grpSpPr>
          <a:xfrm>
            <a:off x="8735123" y="2453917"/>
            <a:ext cx="1883659" cy="1195248"/>
            <a:chOff x="6430073" y="5015052"/>
            <a:chExt cx="1883659" cy="1195248"/>
          </a:xfrm>
        </p:grpSpPr>
        <p:grpSp>
          <p:nvGrpSpPr>
            <p:cNvPr id="6973" name="Google Shape;6973;p41"/>
            <p:cNvGrpSpPr/>
            <p:nvPr/>
          </p:nvGrpSpPr>
          <p:grpSpPr>
            <a:xfrm>
              <a:off x="7169213" y="5015052"/>
              <a:ext cx="1144519" cy="959028"/>
              <a:chOff x="3550" y="1917"/>
              <a:chExt cx="580" cy="486"/>
            </a:xfrm>
          </p:grpSpPr>
          <p:sp>
            <p:nvSpPr>
              <p:cNvPr id="6974" name="Google Shape;6974;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5" name="Google Shape;6975;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6" name="Google Shape;6976;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7" name="Google Shape;6977;p41"/>
              <p:cNvSpPr/>
              <p:nvPr/>
            </p:nvSpPr>
            <p:spPr>
              <a:xfrm>
                <a:off x="3933" y="2004"/>
                <a:ext cx="110" cy="33"/>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8" name="Google Shape;6978;p41"/>
              <p:cNvSpPr/>
              <p:nvPr/>
            </p:nvSpPr>
            <p:spPr>
              <a:xfrm>
                <a:off x="3933" y="2013"/>
                <a:ext cx="110" cy="51"/>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9" name="Google Shape;6979;p41"/>
              <p:cNvSpPr/>
              <p:nvPr/>
            </p:nvSpPr>
            <p:spPr>
              <a:xfrm>
                <a:off x="3933" y="1980"/>
                <a:ext cx="110"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0" name="Google Shape;6980;p41"/>
              <p:cNvSpPr/>
              <p:nvPr/>
            </p:nvSpPr>
            <p:spPr>
              <a:xfrm>
                <a:off x="3832" y="194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1" name="Google Shape;6981;p41"/>
              <p:cNvSpPr/>
              <p:nvPr/>
            </p:nvSpPr>
            <p:spPr>
              <a:xfrm>
                <a:off x="3832" y="195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2" name="Google Shape;6982;p41"/>
              <p:cNvSpPr/>
              <p:nvPr/>
            </p:nvSpPr>
            <p:spPr>
              <a:xfrm>
                <a:off x="3832" y="1917"/>
                <a:ext cx="113" cy="51"/>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3" name="Google Shape;6983;p41"/>
              <p:cNvSpPr/>
              <p:nvPr/>
            </p:nvSpPr>
            <p:spPr>
              <a:xfrm>
                <a:off x="3728" y="207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4" name="Google Shape;6984;p41"/>
              <p:cNvSpPr/>
              <p:nvPr/>
            </p:nvSpPr>
            <p:spPr>
              <a:xfrm>
                <a:off x="3728" y="208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5" name="Google Shape;6985;p41"/>
              <p:cNvSpPr/>
              <p:nvPr/>
            </p:nvSpPr>
            <p:spPr>
              <a:xfrm>
                <a:off x="3728" y="2047"/>
                <a:ext cx="113"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6" name="Google Shape;6986;p41"/>
              <p:cNvSpPr/>
              <p:nvPr/>
            </p:nvSpPr>
            <p:spPr>
              <a:xfrm>
                <a:off x="3632" y="2013"/>
                <a:ext cx="111"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7" name="Google Shape;6987;p41"/>
              <p:cNvSpPr/>
              <p:nvPr/>
            </p:nvSpPr>
            <p:spPr>
              <a:xfrm>
                <a:off x="3632" y="2021"/>
                <a:ext cx="111"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8" name="Google Shape;6988;p41"/>
              <p:cNvSpPr/>
              <p:nvPr/>
            </p:nvSpPr>
            <p:spPr>
              <a:xfrm>
                <a:off x="3632" y="1989"/>
                <a:ext cx="111" cy="48"/>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989" name="Google Shape;6989;p41"/>
            <p:cNvGrpSpPr/>
            <p:nvPr/>
          </p:nvGrpSpPr>
          <p:grpSpPr>
            <a:xfrm>
              <a:off x="6430073" y="5251272"/>
              <a:ext cx="1144519" cy="959028"/>
              <a:chOff x="3550" y="1917"/>
              <a:chExt cx="580" cy="486"/>
            </a:xfrm>
          </p:grpSpPr>
          <p:sp>
            <p:nvSpPr>
              <p:cNvPr id="6990" name="Google Shape;6990;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D6A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1" name="Google Shape;6991;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2" name="Google Shape;6992;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3" name="Google Shape;6993;p41"/>
              <p:cNvSpPr/>
              <p:nvPr/>
            </p:nvSpPr>
            <p:spPr>
              <a:xfrm>
                <a:off x="3933" y="2004"/>
                <a:ext cx="110" cy="33"/>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4" name="Google Shape;6994;p41"/>
              <p:cNvSpPr/>
              <p:nvPr/>
            </p:nvSpPr>
            <p:spPr>
              <a:xfrm>
                <a:off x="3933" y="2013"/>
                <a:ext cx="110" cy="51"/>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5" name="Google Shape;6995;p41"/>
              <p:cNvSpPr/>
              <p:nvPr/>
            </p:nvSpPr>
            <p:spPr>
              <a:xfrm>
                <a:off x="3933" y="1980"/>
                <a:ext cx="110"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6" name="Google Shape;6996;p41"/>
              <p:cNvSpPr/>
              <p:nvPr/>
            </p:nvSpPr>
            <p:spPr>
              <a:xfrm>
                <a:off x="3832" y="194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7" name="Google Shape;6997;p41"/>
              <p:cNvSpPr/>
              <p:nvPr/>
            </p:nvSpPr>
            <p:spPr>
              <a:xfrm>
                <a:off x="3832" y="195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8" name="Google Shape;6998;p41"/>
              <p:cNvSpPr/>
              <p:nvPr/>
            </p:nvSpPr>
            <p:spPr>
              <a:xfrm>
                <a:off x="3832" y="1917"/>
                <a:ext cx="113" cy="51"/>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9" name="Google Shape;6999;p41"/>
              <p:cNvSpPr/>
              <p:nvPr/>
            </p:nvSpPr>
            <p:spPr>
              <a:xfrm>
                <a:off x="3728" y="2071"/>
                <a:ext cx="113"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0" name="Google Shape;7000;p41"/>
              <p:cNvSpPr/>
              <p:nvPr/>
            </p:nvSpPr>
            <p:spPr>
              <a:xfrm>
                <a:off x="3728" y="2081"/>
                <a:ext cx="113"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1" name="Google Shape;7001;p41"/>
              <p:cNvSpPr/>
              <p:nvPr/>
            </p:nvSpPr>
            <p:spPr>
              <a:xfrm>
                <a:off x="3728" y="2047"/>
                <a:ext cx="113" cy="50"/>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2" name="Google Shape;7002;p41"/>
              <p:cNvSpPr/>
              <p:nvPr/>
            </p:nvSpPr>
            <p:spPr>
              <a:xfrm>
                <a:off x="3632" y="2013"/>
                <a:ext cx="111" cy="34"/>
              </a:xfrm>
              <a:prstGeom prst="rect">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3" name="Google Shape;7003;p41"/>
              <p:cNvSpPr/>
              <p:nvPr/>
            </p:nvSpPr>
            <p:spPr>
              <a:xfrm>
                <a:off x="3632" y="2021"/>
                <a:ext cx="111" cy="50"/>
              </a:xfrm>
              <a:prstGeom prst="ellipse">
                <a:avLst/>
              </a:prstGeom>
              <a:solidFill>
                <a:srgbClr val="B08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4" name="Google Shape;7004;p41"/>
              <p:cNvSpPr/>
              <p:nvPr/>
            </p:nvSpPr>
            <p:spPr>
              <a:xfrm>
                <a:off x="3632" y="1989"/>
                <a:ext cx="111" cy="48"/>
              </a:xfrm>
              <a:prstGeom prst="ellipse">
                <a:avLst/>
              </a:prstGeom>
              <a:solidFill>
                <a:srgbClr val="FFD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7005" name="Google Shape;7005;p41"/>
          <p:cNvGrpSpPr/>
          <p:nvPr/>
        </p:nvGrpSpPr>
        <p:grpSpPr>
          <a:xfrm>
            <a:off x="9544748" y="1577617"/>
            <a:ext cx="1883659" cy="1195248"/>
            <a:chOff x="6430073" y="5015052"/>
            <a:chExt cx="1883659" cy="1195248"/>
          </a:xfrm>
        </p:grpSpPr>
        <p:grpSp>
          <p:nvGrpSpPr>
            <p:cNvPr id="7006" name="Google Shape;7006;p41"/>
            <p:cNvGrpSpPr/>
            <p:nvPr/>
          </p:nvGrpSpPr>
          <p:grpSpPr>
            <a:xfrm>
              <a:off x="7169213" y="5015052"/>
              <a:ext cx="1144519" cy="959028"/>
              <a:chOff x="3550" y="1917"/>
              <a:chExt cx="580" cy="486"/>
            </a:xfrm>
          </p:grpSpPr>
          <p:sp>
            <p:nvSpPr>
              <p:cNvPr id="7007" name="Google Shape;7007;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8" name="Google Shape;7008;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9" name="Google Shape;7009;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0" name="Google Shape;7010;p41"/>
              <p:cNvSpPr/>
              <p:nvPr/>
            </p:nvSpPr>
            <p:spPr>
              <a:xfrm>
                <a:off x="3933" y="2004"/>
                <a:ext cx="110" cy="33"/>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1" name="Google Shape;7011;p41"/>
              <p:cNvSpPr/>
              <p:nvPr/>
            </p:nvSpPr>
            <p:spPr>
              <a:xfrm>
                <a:off x="3933" y="2013"/>
                <a:ext cx="110" cy="51"/>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2" name="Google Shape;7012;p41"/>
              <p:cNvSpPr/>
              <p:nvPr/>
            </p:nvSpPr>
            <p:spPr>
              <a:xfrm>
                <a:off x="3933" y="1980"/>
                <a:ext cx="110"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3" name="Google Shape;7013;p41"/>
              <p:cNvSpPr/>
              <p:nvPr/>
            </p:nvSpPr>
            <p:spPr>
              <a:xfrm>
                <a:off x="3832" y="194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4" name="Google Shape;7014;p41"/>
              <p:cNvSpPr/>
              <p:nvPr/>
            </p:nvSpPr>
            <p:spPr>
              <a:xfrm>
                <a:off x="3832" y="195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5" name="Google Shape;7015;p41"/>
              <p:cNvSpPr/>
              <p:nvPr/>
            </p:nvSpPr>
            <p:spPr>
              <a:xfrm>
                <a:off x="3832" y="1917"/>
                <a:ext cx="113" cy="51"/>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6" name="Google Shape;7016;p41"/>
              <p:cNvSpPr/>
              <p:nvPr/>
            </p:nvSpPr>
            <p:spPr>
              <a:xfrm>
                <a:off x="3728" y="207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7" name="Google Shape;7017;p41"/>
              <p:cNvSpPr/>
              <p:nvPr/>
            </p:nvSpPr>
            <p:spPr>
              <a:xfrm>
                <a:off x="3728" y="208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8" name="Google Shape;7018;p41"/>
              <p:cNvSpPr/>
              <p:nvPr/>
            </p:nvSpPr>
            <p:spPr>
              <a:xfrm>
                <a:off x="3728" y="2047"/>
                <a:ext cx="113"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9" name="Google Shape;7019;p41"/>
              <p:cNvSpPr/>
              <p:nvPr/>
            </p:nvSpPr>
            <p:spPr>
              <a:xfrm>
                <a:off x="3632" y="2013"/>
                <a:ext cx="111"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0" name="Google Shape;7020;p41"/>
              <p:cNvSpPr/>
              <p:nvPr/>
            </p:nvSpPr>
            <p:spPr>
              <a:xfrm>
                <a:off x="3632" y="2021"/>
                <a:ext cx="111"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1" name="Google Shape;7021;p41"/>
              <p:cNvSpPr/>
              <p:nvPr/>
            </p:nvSpPr>
            <p:spPr>
              <a:xfrm>
                <a:off x="3632" y="1989"/>
                <a:ext cx="111" cy="48"/>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022" name="Google Shape;7022;p41"/>
            <p:cNvGrpSpPr/>
            <p:nvPr/>
          </p:nvGrpSpPr>
          <p:grpSpPr>
            <a:xfrm>
              <a:off x="6430073" y="5251272"/>
              <a:ext cx="1144519" cy="959028"/>
              <a:chOff x="3550" y="1917"/>
              <a:chExt cx="580" cy="486"/>
            </a:xfrm>
          </p:grpSpPr>
          <p:sp>
            <p:nvSpPr>
              <p:cNvPr id="7023" name="Google Shape;7023;p41"/>
              <p:cNvSpPr/>
              <p:nvPr/>
            </p:nvSpPr>
            <p:spPr>
              <a:xfrm>
                <a:off x="3550" y="2045"/>
                <a:ext cx="198" cy="358"/>
              </a:xfrm>
              <a:custGeom>
                <a:avLst/>
                <a:gdLst/>
                <a:ahLst/>
                <a:cxnLst/>
                <a:rect l="l" t="t" r="r" b="b"/>
                <a:pathLst>
                  <a:path w="198" h="358" extrusionOk="0">
                    <a:moveTo>
                      <a:pt x="0" y="242"/>
                    </a:moveTo>
                    <a:lnTo>
                      <a:pt x="198" y="358"/>
                    </a:lnTo>
                    <a:lnTo>
                      <a:pt x="198" y="115"/>
                    </a:lnTo>
                    <a:lnTo>
                      <a:pt x="0" y="0"/>
                    </a:lnTo>
                    <a:lnTo>
                      <a:pt x="0" y="242"/>
                    </a:lnTo>
                    <a:close/>
                  </a:path>
                </a:pathLst>
              </a:custGeom>
              <a:solidFill>
                <a:srgbClr val="98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4" name="Google Shape;7024;p41"/>
              <p:cNvSpPr/>
              <p:nvPr/>
            </p:nvSpPr>
            <p:spPr>
              <a:xfrm>
                <a:off x="3748" y="2037"/>
                <a:ext cx="382" cy="366"/>
              </a:xfrm>
              <a:custGeom>
                <a:avLst/>
                <a:gdLst/>
                <a:ahLst/>
                <a:cxnLst/>
                <a:rect l="l" t="t" r="r" b="b"/>
                <a:pathLst>
                  <a:path w="382" h="366" extrusionOk="0">
                    <a:moveTo>
                      <a:pt x="0" y="366"/>
                    </a:moveTo>
                    <a:lnTo>
                      <a:pt x="382" y="245"/>
                    </a:lnTo>
                    <a:lnTo>
                      <a:pt x="382" y="0"/>
                    </a:lnTo>
                    <a:lnTo>
                      <a:pt x="0" y="123"/>
                    </a:lnTo>
                    <a:lnTo>
                      <a:pt x="0" y="366"/>
                    </a:lnTo>
                    <a:close/>
                  </a:path>
                </a:pathLst>
              </a:cu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5" name="Google Shape;7025;p41"/>
              <p:cNvSpPr/>
              <p:nvPr/>
            </p:nvSpPr>
            <p:spPr>
              <a:xfrm>
                <a:off x="3550" y="1922"/>
                <a:ext cx="580" cy="238"/>
              </a:xfrm>
              <a:custGeom>
                <a:avLst/>
                <a:gdLst/>
                <a:ahLst/>
                <a:cxnLst/>
                <a:rect l="l" t="t" r="r" b="b"/>
                <a:pathLst>
                  <a:path w="580" h="238" extrusionOk="0">
                    <a:moveTo>
                      <a:pt x="198" y="238"/>
                    </a:moveTo>
                    <a:lnTo>
                      <a:pt x="580" y="115"/>
                    </a:lnTo>
                    <a:lnTo>
                      <a:pt x="383" y="0"/>
                    </a:lnTo>
                    <a:lnTo>
                      <a:pt x="0" y="123"/>
                    </a:lnTo>
                    <a:lnTo>
                      <a:pt x="198" y="238"/>
                    </a:lnTo>
                    <a:close/>
                  </a:path>
                </a:pathLst>
              </a:cu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6" name="Google Shape;7026;p41"/>
              <p:cNvSpPr/>
              <p:nvPr/>
            </p:nvSpPr>
            <p:spPr>
              <a:xfrm>
                <a:off x="3933" y="2004"/>
                <a:ext cx="110" cy="33"/>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7" name="Google Shape;7027;p41"/>
              <p:cNvSpPr/>
              <p:nvPr/>
            </p:nvSpPr>
            <p:spPr>
              <a:xfrm>
                <a:off x="3933" y="2013"/>
                <a:ext cx="110" cy="51"/>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8" name="Google Shape;7028;p41"/>
              <p:cNvSpPr/>
              <p:nvPr/>
            </p:nvSpPr>
            <p:spPr>
              <a:xfrm>
                <a:off x="3933" y="1980"/>
                <a:ext cx="110"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9" name="Google Shape;7029;p41"/>
              <p:cNvSpPr/>
              <p:nvPr/>
            </p:nvSpPr>
            <p:spPr>
              <a:xfrm>
                <a:off x="3832" y="194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0" name="Google Shape;7030;p41"/>
              <p:cNvSpPr/>
              <p:nvPr/>
            </p:nvSpPr>
            <p:spPr>
              <a:xfrm>
                <a:off x="3832" y="195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1" name="Google Shape;7031;p41"/>
              <p:cNvSpPr/>
              <p:nvPr/>
            </p:nvSpPr>
            <p:spPr>
              <a:xfrm>
                <a:off x="3832" y="1917"/>
                <a:ext cx="113" cy="51"/>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2" name="Google Shape;7032;p41"/>
              <p:cNvSpPr/>
              <p:nvPr/>
            </p:nvSpPr>
            <p:spPr>
              <a:xfrm>
                <a:off x="3728" y="2071"/>
                <a:ext cx="113"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3" name="Google Shape;7033;p41"/>
              <p:cNvSpPr/>
              <p:nvPr/>
            </p:nvSpPr>
            <p:spPr>
              <a:xfrm>
                <a:off x="3728" y="2081"/>
                <a:ext cx="113"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4" name="Google Shape;7034;p41"/>
              <p:cNvSpPr/>
              <p:nvPr/>
            </p:nvSpPr>
            <p:spPr>
              <a:xfrm>
                <a:off x="3728" y="2047"/>
                <a:ext cx="113" cy="50"/>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5" name="Google Shape;7035;p41"/>
              <p:cNvSpPr/>
              <p:nvPr/>
            </p:nvSpPr>
            <p:spPr>
              <a:xfrm>
                <a:off x="3632" y="2013"/>
                <a:ext cx="111" cy="34"/>
              </a:xfrm>
              <a:prstGeom prst="rect">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6" name="Google Shape;7036;p41"/>
              <p:cNvSpPr/>
              <p:nvPr/>
            </p:nvSpPr>
            <p:spPr>
              <a:xfrm>
                <a:off x="3632" y="2021"/>
                <a:ext cx="111" cy="50"/>
              </a:xfrm>
              <a:prstGeom prst="ellipse">
                <a:avLst/>
              </a:prstGeom>
              <a:solidFill>
                <a:srgbClr val="75090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7" name="Google Shape;7037;p41"/>
              <p:cNvSpPr/>
              <p:nvPr/>
            </p:nvSpPr>
            <p:spPr>
              <a:xfrm>
                <a:off x="3632" y="1989"/>
                <a:ext cx="111" cy="48"/>
              </a:xfrm>
              <a:prstGeom prst="ellipse">
                <a:avLst/>
              </a:prstGeom>
              <a:solidFill>
                <a:srgbClr val="D0101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7038" name="Google Shape;7038;p41"/>
          <p:cNvSpPr/>
          <p:nvPr/>
        </p:nvSpPr>
        <p:spPr>
          <a:xfrm>
            <a:off x="729262" y="1708448"/>
            <a:ext cx="412017" cy="412017"/>
          </a:xfrm>
          <a:prstGeom prst="ellipse">
            <a:avLst/>
          </a:prstGeom>
          <a:solidFill>
            <a:srgbClr val="D01012"/>
          </a:solidFill>
          <a:ln>
            <a:noFill/>
          </a:ln>
          <a:effectLst>
            <a:outerShdw dist="254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39" name="Google Shape;7039;p41"/>
          <p:cNvSpPr/>
          <p:nvPr/>
        </p:nvSpPr>
        <p:spPr>
          <a:xfrm>
            <a:off x="729262" y="2835995"/>
            <a:ext cx="412017" cy="412017"/>
          </a:xfrm>
          <a:prstGeom prst="ellipse">
            <a:avLst/>
          </a:prstGeom>
          <a:solidFill>
            <a:srgbClr val="FFD100"/>
          </a:solidFill>
          <a:ln>
            <a:noFill/>
          </a:ln>
          <a:effectLst>
            <a:outerShdw dist="254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0" name="Google Shape;7040;p41"/>
          <p:cNvSpPr/>
          <p:nvPr/>
        </p:nvSpPr>
        <p:spPr>
          <a:xfrm>
            <a:off x="729262" y="3768602"/>
            <a:ext cx="412017" cy="412017"/>
          </a:xfrm>
          <a:prstGeom prst="ellipse">
            <a:avLst/>
          </a:prstGeom>
          <a:solidFill>
            <a:srgbClr val="D01012"/>
          </a:solidFill>
          <a:ln>
            <a:noFill/>
          </a:ln>
          <a:effectLst>
            <a:outerShdw dist="254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1" name="Google Shape;7041;p41"/>
          <p:cNvSpPr/>
          <p:nvPr/>
        </p:nvSpPr>
        <p:spPr>
          <a:xfrm>
            <a:off x="729262" y="4727986"/>
            <a:ext cx="412017" cy="412017"/>
          </a:xfrm>
          <a:prstGeom prst="ellipse">
            <a:avLst/>
          </a:prstGeom>
          <a:solidFill>
            <a:srgbClr val="FFD100"/>
          </a:solidFill>
          <a:ln>
            <a:noFill/>
          </a:ln>
          <a:effectLst>
            <a:outerShdw dist="254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2" name="Google Shape;7042;p41"/>
          <p:cNvSpPr/>
          <p:nvPr/>
        </p:nvSpPr>
        <p:spPr>
          <a:xfrm>
            <a:off x="729262" y="5673200"/>
            <a:ext cx="412017" cy="412017"/>
          </a:xfrm>
          <a:prstGeom prst="ellipse">
            <a:avLst/>
          </a:prstGeom>
          <a:solidFill>
            <a:srgbClr val="D01012"/>
          </a:solidFill>
          <a:ln>
            <a:noFill/>
          </a:ln>
          <a:effectLst>
            <a:outerShdw dist="254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3" name="Google Shape;7043;p41"/>
          <p:cNvSpPr txBox="1"/>
          <p:nvPr/>
        </p:nvSpPr>
        <p:spPr>
          <a:xfrm>
            <a:off x="1298293" y="1648295"/>
            <a:ext cx="1324257" cy="51129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Century Gothic"/>
                <a:ea typeface="Quattrocento Sans"/>
                <a:cs typeface="Quattrocento Sans"/>
                <a:sym typeface="Quattrocento Sans"/>
              </a:rPr>
              <a:t>Wheel size</a:t>
            </a:r>
            <a:endParaRPr lang="en-US">
              <a:latin typeface="Century Gothic"/>
            </a:endParaRPr>
          </a:p>
        </p:txBody>
      </p:sp>
      <p:sp>
        <p:nvSpPr>
          <p:cNvPr id="7044" name="Google Shape;7044;p41"/>
          <p:cNvSpPr txBox="1"/>
          <p:nvPr/>
        </p:nvSpPr>
        <p:spPr>
          <a:xfrm>
            <a:off x="1298293" y="2776932"/>
            <a:ext cx="1324257" cy="511296"/>
          </a:xfrm>
          <a:prstGeom prst="rect">
            <a:avLst/>
          </a:prstGeom>
          <a:noFill/>
          <a:ln>
            <a:noFill/>
          </a:ln>
        </p:spPr>
        <p:txBody>
          <a:bodyPr spcFirstLastPara="1" wrap="square" lIns="0" tIns="0" rIns="0" bIns="0" anchor="ctr" anchorCtr="0">
            <a:noAutofit/>
          </a:bodyPr>
          <a:lstStyle/>
          <a:p>
            <a:pPr>
              <a:buClr>
                <a:srgbClr val="000000"/>
              </a:buClr>
              <a:buSzPts val="1400"/>
            </a:pPr>
            <a:r>
              <a:rPr lang="en-US" sz="1400" b="1" i="0" u="none" strike="noStrike" cap="none">
                <a:solidFill>
                  <a:srgbClr val="3F3F3F"/>
                </a:solidFill>
                <a:latin typeface="Century Gothic"/>
                <a:ea typeface="Quattrocento Sans"/>
                <a:cs typeface="Quattrocento Sans"/>
                <a:sym typeface="Quattrocento Sans"/>
              </a:rPr>
              <a:t>Weight </a:t>
            </a:r>
            <a:r>
              <a:rPr lang="en-US" sz="1400" b="1">
                <a:solidFill>
                  <a:srgbClr val="3F3F3F"/>
                </a:solidFill>
                <a:latin typeface="Century Gothic"/>
                <a:ea typeface="Quattrocento Sans"/>
                <a:cs typeface="Quattrocento Sans"/>
                <a:sym typeface="Quattrocento Sans"/>
              </a:rPr>
              <a:t>of the Engine</a:t>
            </a:r>
            <a:endParaRPr lang="en-US" sz="1400" b="1">
              <a:solidFill>
                <a:srgbClr val="3F3F3F"/>
              </a:solidFill>
              <a:latin typeface="Century Gothic"/>
            </a:endParaRPr>
          </a:p>
        </p:txBody>
      </p:sp>
      <p:sp>
        <p:nvSpPr>
          <p:cNvPr id="7045" name="Google Shape;7045;p41"/>
          <p:cNvSpPr txBox="1"/>
          <p:nvPr/>
        </p:nvSpPr>
        <p:spPr>
          <a:xfrm>
            <a:off x="1288019" y="3726891"/>
            <a:ext cx="1324257" cy="511296"/>
          </a:xfrm>
          <a:prstGeom prst="rect">
            <a:avLst/>
          </a:prstGeom>
          <a:noFill/>
          <a:ln>
            <a:noFill/>
          </a:ln>
        </p:spPr>
        <p:txBody>
          <a:bodyPr spcFirstLastPara="1" wrap="square" lIns="0" tIns="0" rIns="0" bIns="0" anchor="ctr" anchorCtr="0">
            <a:noAutofit/>
          </a:bodyPr>
          <a:lstStyle/>
          <a:p>
            <a:r>
              <a:rPr lang="en-US" sz="1400" b="1">
                <a:solidFill>
                  <a:srgbClr val="3F3F3F"/>
                </a:solidFill>
                <a:latin typeface="Century Gothic"/>
                <a:sym typeface="Quattrocento Sans"/>
              </a:rPr>
              <a:t>Length of the Car</a:t>
            </a:r>
            <a:endParaRPr lang="en-US">
              <a:latin typeface="Century Gothic"/>
            </a:endParaRPr>
          </a:p>
        </p:txBody>
      </p:sp>
      <p:sp>
        <p:nvSpPr>
          <p:cNvPr id="7046" name="Google Shape;7046;p41"/>
          <p:cNvSpPr txBox="1"/>
          <p:nvPr/>
        </p:nvSpPr>
        <p:spPr>
          <a:xfrm>
            <a:off x="1298293" y="4676852"/>
            <a:ext cx="1324257" cy="511296"/>
          </a:xfrm>
          <a:prstGeom prst="rect">
            <a:avLst/>
          </a:prstGeom>
          <a:noFill/>
          <a:ln>
            <a:noFill/>
          </a:ln>
        </p:spPr>
        <p:txBody>
          <a:bodyPr spcFirstLastPara="1" wrap="square" lIns="0" tIns="0" rIns="0" bIns="0" anchor="ctr" anchorCtr="0">
            <a:noAutofit/>
          </a:bodyPr>
          <a:lstStyle/>
          <a:p>
            <a:pPr>
              <a:buClr>
                <a:srgbClr val="000000"/>
              </a:buClr>
              <a:buSzPts val="1400"/>
            </a:pPr>
            <a:r>
              <a:rPr lang="en-US" sz="1400" b="1">
                <a:solidFill>
                  <a:srgbClr val="3F3F3F"/>
                </a:solidFill>
                <a:latin typeface="Century Gothic"/>
                <a:sym typeface="Quattrocento Sans"/>
              </a:rPr>
              <a:t>Windshield</a:t>
            </a:r>
            <a:endParaRPr lang="en-US">
              <a:latin typeface="Century Gothic"/>
            </a:endParaRPr>
          </a:p>
        </p:txBody>
      </p:sp>
      <p:sp>
        <p:nvSpPr>
          <p:cNvPr id="7047" name="Google Shape;7047;p41"/>
          <p:cNvSpPr txBox="1"/>
          <p:nvPr/>
        </p:nvSpPr>
        <p:spPr>
          <a:xfrm>
            <a:off x="1298293" y="5626812"/>
            <a:ext cx="1324257" cy="511296"/>
          </a:xfrm>
          <a:prstGeom prst="rect">
            <a:avLst/>
          </a:prstGeom>
          <a:noFill/>
          <a:ln>
            <a:noFill/>
          </a:ln>
        </p:spPr>
        <p:txBody>
          <a:bodyPr spcFirstLastPara="1" wrap="square" lIns="0" tIns="0" rIns="0" bIns="0" anchor="ctr" anchorCtr="0">
            <a:noAutofit/>
          </a:bodyPr>
          <a:lstStyle/>
          <a:p>
            <a:r>
              <a:rPr lang="en-US" sz="1400" b="1">
                <a:solidFill>
                  <a:srgbClr val="3F3F3F"/>
                </a:solidFill>
                <a:latin typeface="Century Gothic"/>
                <a:ea typeface="+mn-lt"/>
                <a:cs typeface="+mn-lt"/>
                <a:sym typeface="Quattrocento Sans"/>
              </a:rPr>
              <a:t>Steering Wheel Placement</a:t>
            </a:r>
            <a:endParaRPr lang="en-US" b="1">
              <a:latin typeface="Century Gothic"/>
            </a:endParaRPr>
          </a:p>
        </p:txBody>
      </p:sp>
      <p:sp>
        <p:nvSpPr>
          <p:cNvPr id="7048" name="Google Shape;7048;p41"/>
          <p:cNvSpPr txBox="1"/>
          <p:nvPr/>
        </p:nvSpPr>
        <p:spPr>
          <a:xfrm>
            <a:off x="2841343" y="1648295"/>
            <a:ext cx="6408828" cy="511296"/>
          </a:xfrm>
          <a:prstGeom prst="rect">
            <a:avLst/>
          </a:prstGeom>
          <a:noFill/>
          <a:ln>
            <a:noFill/>
          </a:ln>
        </p:spPr>
        <p:txBody>
          <a:bodyPr spcFirstLastPara="1" wrap="square" lIns="0" tIns="0" rIns="0" bIns="0" anchor="ctr" anchorCtr="0">
            <a:noAutofit/>
          </a:bodyPr>
          <a:lstStyle/>
          <a:p>
            <a:pPr>
              <a:buClr>
                <a:srgbClr val="000000"/>
              </a:buClr>
              <a:buSzPts val="1400"/>
            </a:pPr>
            <a:r>
              <a:rPr lang="en-US" sz="1400" b="0" i="0" u="none" strike="noStrike" cap="none">
                <a:solidFill>
                  <a:srgbClr val="3F3F3F"/>
                </a:solidFill>
                <a:latin typeface="Century Gothic"/>
                <a:ea typeface="Quattrocento Sans"/>
                <a:cs typeface="Quattrocento Sans"/>
                <a:sym typeface="Quattrocento Sans"/>
              </a:rPr>
              <a:t>Type of the wheels in front &amp; rear </a:t>
            </a:r>
            <a:r>
              <a:rPr lang="en-US" sz="1400">
                <a:solidFill>
                  <a:srgbClr val="3F3F3F"/>
                </a:solidFill>
                <a:latin typeface="Century Gothic"/>
                <a:ea typeface="Quattrocento Sans"/>
                <a:cs typeface="Quattrocento Sans"/>
                <a:sym typeface="Quattrocento Sans"/>
              </a:rPr>
              <a:t>(</a:t>
            </a:r>
            <a:r>
              <a:rPr lang="en-US" sz="1400">
                <a:solidFill>
                  <a:srgbClr val="3F3F3F"/>
                </a:solidFill>
                <a:latin typeface="Century Gothic"/>
                <a:ea typeface="+mn-lt"/>
                <a:cs typeface="+mn-lt"/>
                <a:sym typeface="Quattrocento Sans"/>
              </a:rPr>
              <a:t>small or large)</a:t>
            </a:r>
            <a:endParaRPr lang="en-US">
              <a:latin typeface="Century Gothic"/>
            </a:endParaRPr>
          </a:p>
        </p:txBody>
      </p:sp>
      <p:sp>
        <p:nvSpPr>
          <p:cNvPr id="7049" name="Google Shape;7049;p41"/>
          <p:cNvSpPr txBox="1"/>
          <p:nvPr/>
        </p:nvSpPr>
        <p:spPr>
          <a:xfrm>
            <a:off x="2841343" y="2776932"/>
            <a:ext cx="5714209" cy="511296"/>
          </a:xfrm>
          <a:prstGeom prst="rect">
            <a:avLst/>
          </a:prstGeom>
          <a:noFill/>
          <a:ln>
            <a:noFill/>
          </a:ln>
        </p:spPr>
        <p:txBody>
          <a:bodyPr spcFirstLastPara="1" wrap="square" lIns="0" tIns="0" rIns="0" bIns="0" anchor="ctr" anchorCtr="0">
            <a:noAutofit/>
          </a:bodyPr>
          <a:lstStyle/>
          <a:p>
            <a:pPr>
              <a:buClr>
                <a:srgbClr val="000000"/>
              </a:buClr>
              <a:buSzPts val="1400"/>
            </a:pPr>
            <a:r>
              <a:rPr lang="en-US" sz="1400" b="0" i="0" u="none" strike="noStrike" cap="none">
                <a:solidFill>
                  <a:srgbClr val="3F3F3F"/>
                </a:solidFill>
                <a:latin typeface="Century Gothic"/>
                <a:ea typeface="Quattrocento Sans"/>
                <a:cs typeface="Quattrocento Sans"/>
                <a:sym typeface="Quattrocento Sans"/>
              </a:rPr>
              <a:t>Weight </a:t>
            </a:r>
            <a:r>
              <a:rPr lang="en-US" sz="1400">
                <a:solidFill>
                  <a:srgbClr val="3F3F3F"/>
                </a:solidFill>
                <a:latin typeface="Century Gothic"/>
                <a:ea typeface="Quattrocento Sans"/>
                <a:cs typeface="Quattrocento Sans"/>
                <a:sym typeface="Quattrocento Sans"/>
              </a:rPr>
              <a:t>of the engine</a:t>
            </a:r>
            <a:r>
              <a:rPr lang="en-US" sz="1400" b="0" i="0" u="none" strike="noStrike" cap="none">
                <a:solidFill>
                  <a:srgbClr val="3F3F3F"/>
                </a:solidFill>
                <a:latin typeface="Century Gothic"/>
                <a:ea typeface="Quattrocento Sans"/>
                <a:cs typeface="Quattrocento Sans"/>
                <a:sym typeface="Quattrocento Sans"/>
              </a:rPr>
              <a:t> is placed on the car in the front or rear</a:t>
            </a:r>
            <a:endParaRPr lang="en-US">
              <a:latin typeface="Century Gothic"/>
            </a:endParaRPr>
          </a:p>
        </p:txBody>
      </p:sp>
      <p:sp>
        <p:nvSpPr>
          <p:cNvPr id="7050" name="Google Shape;7050;p41"/>
          <p:cNvSpPr txBox="1"/>
          <p:nvPr/>
        </p:nvSpPr>
        <p:spPr>
          <a:xfrm>
            <a:off x="2841343" y="3726891"/>
            <a:ext cx="4843709" cy="51129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Century Gothic"/>
                <a:ea typeface="Quattrocento Sans"/>
                <a:cs typeface="Quattrocento Sans"/>
                <a:sym typeface="Quattrocento Sans"/>
              </a:rPr>
              <a:t>Difference of distance between front and rear axles of the car </a:t>
            </a:r>
            <a:endParaRPr lang="en-US">
              <a:latin typeface="Century Gothic"/>
            </a:endParaRPr>
          </a:p>
        </p:txBody>
      </p:sp>
      <p:sp>
        <p:nvSpPr>
          <p:cNvPr id="7051" name="Google Shape;7051;p41"/>
          <p:cNvSpPr txBox="1"/>
          <p:nvPr/>
        </p:nvSpPr>
        <p:spPr>
          <a:xfrm>
            <a:off x="2841344" y="4676852"/>
            <a:ext cx="4026918" cy="511296"/>
          </a:xfrm>
          <a:prstGeom prst="rect">
            <a:avLst/>
          </a:prstGeom>
          <a:noFill/>
          <a:ln>
            <a:noFill/>
          </a:ln>
        </p:spPr>
        <p:txBody>
          <a:bodyPr spcFirstLastPara="1" wrap="square" lIns="0" tIns="0" rIns="0" bIns="0" anchor="ctr" anchorCtr="0">
            <a:noAutofit/>
          </a:bodyPr>
          <a:lstStyle/>
          <a:p>
            <a:r>
              <a:rPr lang="en-US" sz="1400">
                <a:solidFill>
                  <a:srgbClr val="3F3F3F"/>
                </a:solidFill>
                <a:latin typeface="Century Gothic"/>
                <a:ea typeface="+mn-lt"/>
                <a:cs typeface="+mn-lt"/>
                <a:sym typeface="Quattrocento Sans"/>
              </a:rPr>
              <a:t>Position of windshield </a:t>
            </a:r>
            <a:r>
              <a:rPr lang="en-US" sz="1400" b="0" i="0" u="none" strike="noStrike" cap="none">
                <a:solidFill>
                  <a:srgbClr val="3F3F3F"/>
                </a:solidFill>
                <a:latin typeface="Century Gothic"/>
                <a:ea typeface="+mn-lt"/>
                <a:cs typeface="+mn-lt"/>
                <a:sym typeface="Quattrocento Sans"/>
              </a:rPr>
              <a:t>front </a:t>
            </a:r>
            <a:r>
              <a:rPr lang="en-US" sz="1400">
                <a:solidFill>
                  <a:srgbClr val="3F3F3F"/>
                </a:solidFill>
                <a:latin typeface="Century Gothic"/>
                <a:ea typeface="+mn-lt"/>
                <a:cs typeface="+mn-lt"/>
                <a:sym typeface="Quattrocento Sans"/>
              </a:rPr>
              <a:t>or rear</a:t>
            </a:r>
            <a:endParaRPr lang="en-US">
              <a:latin typeface="Century Gothic"/>
            </a:endParaRPr>
          </a:p>
        </p:txBody>
      </p:sp>
      <p:sp>
        <p:nvSpPr>
          <p:cNvPr id="7052" name="Google Shape;7052;p41"/>
          <p:cNvSpPr txBox="1"/>
          <p:nvPr/>
        </p:nvSpPr>
        <p:spPr>
          <a:xfrm>
            <a:off x="2841344" y="5626812"/>
            <a:ext cx="3369692" cy="511296"/>
          </a:xfrm>
          <a:prstGeom prst="rect">
            <a:avLst/>
          </a:prstGeom>
          <a:noFill/>
          <a:ln>
            <a:noFill/>
          </a:ln>
        </p:spPr>
        <p:txBody>
          <a:bodyPr spcFirstLastPara="1" wrap="square" lIns="0" tIns="0" rIns="0" bIns="0" anchor="ctr" anchorCtr="0">
            <a:noAutofit/>
          </a:bodyPr>
          <a:lstStyle/>
          <a:p>
            <a:r>
              <a:rPr lang="en-US" sz="1400">
                <a:solidFill>
                  <a:srgbClr val="3F3F3F"/>
                </a:solidFill>
                <a:latin typeface="Century Gothic"/>
                <a:ea typeface="+mn-lt"/>
                <a:cs typeface="+mn-lt"/>
                <a:sym typeface="Quattrocento Sans"/>
              </a:rPr>
              <a:t>Location </a:t>
            </a:r>
            <a:r>
              <a:rPr lang="en-US" sz="1400" b="0" i="0" u="none" strike="noStrike" cap="none">
                <a:solidFill>
                  <a:srgbClr val="3F3F3F"/>
                </a:solidFill>
                <a:latin typeface="Century Gothic"/>
                <a:ea typeface="+mn-lt"/>
                <a:cs typeface="+mn-lt"/>
                <a:sym typeface="Quattrocento Sans"/>
              </a:rPr>
              <a:t>of </a:t>
            </a:r>
            <a:r>
              <a:rPr lang="en-US" sz="1400">
                <a:solidFill>
                  <a:srgbClr val="3F3F3F"/>
                </a:solidFill>
                <a:latin typeface="Century Gothic"/>
                <a:ea typeface="+mn-lt"/>
                <a:cs typeface="+mn-lt"/>
                <a:sym typeface="Quattrocento Sans"/>
              </a:rPr>
              <a:t>steering wheel front or rear</a:t>
            </a:r>
            <a:endParaRPr lang="en-US">
              <a:latin typeface="Century Gothic"/>
            </a:endParaRPr>
          </a:p>
        </p:txBody>
      </p:sp>
      <p:cxnSp>
        <p:nvCxnSpPr>
          <p:cNvPr id="7053" name="Google Shape;7053;p41"/>
          <p:cNvCxnSpPr/>
          <p:nvPr/>
        </p:nvCxnSpPr>
        <p:spPr>
          <a:xfrm>
            <a:off x="2712720" y="1648295"/>
            <a:ext cx="0" cy="441960"/>
          </a:xfrm>
          <a:prstGeom prst="straightConnector1">
            <a:avLst/>
          </a:prstGeom>
          <a:noFill/>
          <a:ln w="9525" cap="flat" cmpd="sng">
            <a:solidFill>
              <a:srgbClr val="D8D8D8"/>
            </a:solidFill>
            <a:prstDash val="solid"/>
            <a:round/>
            <a:headEnd type="none" w="sm" len="sm"/>
            <a:tailEnd type="none" w="sm" len="sm"/>
          </a:ln>
        </p:spPr>
      </p:cxnSp>
      <p:cxnSp>
        <p:nvCxnSpPr>
          <p:cNvPr id="7054" name="Google Shape;7054;p41"/>
          <p:cNvCxnSpPr/>
          <p:nvPr/>
        </p:nvCxnSpPr>
        <p:spPr>
          <a:xfrm>
            <a:off x="2712720" y="2811600"/>
            <a:ext cx="0" cy="441960"/>
          </a:xfrm>
          <a:prstGeom prst="straightConnector1">
            <a:avLst/>
          </a:prstGeom>
          <a:noFill/>
          <a:ln w="9525" cap="flat" cmpd="sng">
            <a:solidFill>
              <a:srgbClr val="D8D8D8"/>
            </a:solidFill>
            <a:prstDash val="solid"/>
            <a:round/>
            <a:headEnd type="none" w="sm" len="sm"/>
            <a:tailEnd type="none" w="sm" len="sm"/>
          </a:ln>
        </p:spPr>
      </p:cxnSp>
      <p:cxnSp>
        <p:nvCxnSpPr>
          <p:cNvPr id="7055" name="Google Shape;7055;p41"/>
          <p:cNvCxnSpPr/>
          <p:nvPr/>
        </p:nvCxnSpPr>
        <p:spPr>
          <a:xfrm>
            <a:off x="2712720" y="3761559"/>
            <a:ext cx="0" cy="441960"/>
          </a:xfrm>
          <a:prstGeom prst="straightConnector1">
            <a:avLst/>
          </a:prstGeom>
          <a:noFill/>
          <a:ln w="9525" cap="flat" cmpd="sng">
            <a:solidFill>
              <a:srgbClr val="D8D8D8"/>
            </a:solidFill>
            <a:prstDash val="solid"/>
            <a:round/>
            <a:headEnd type="none" w="sm" len="sm"/>
            <a:tailEnd type="none" w="sm" len="sm"/>
          </a:ln>
        </p:spPr>
      </p:cxnSp>
      <p:cxnSp>
        <p:nvCxnSpPr>
          <p:cNvPr id="7056" name="Google Shape;7056;p41"/>
          <p:cNvCxnSpPr/>
          <p:nvPr/>
        </p:nvCxnSpPr>
        <p:spPr>
          <a:xfrm>
            <a:off x="2712720" y="4711520"/>
            <a:ext cx="0" cy="441960"/>
          </a:xfrm>
          <a:prstGeom prst="straightConnector1">
            <a:avLst/>
          </a:prstGeom>
          <a:noFill/>
          <a:ln w="9525" cap="flat" cmpd="sng">
            <a:solidFill>
              <a:srgbClr val="D8D8D8"/>
            </a:solidFill>
            <a:prstDash val="solid"/>
            <a:round/>
            <a:headEnd type="none" w="sm" len="sm"/>
            <a:tailEnd type="none" w="sm" len="sm"/>
          </a:ln>
        </p:spPr>
      </p:cxnSp>
      <p:cxnSp>
        <p:nvCxnSpPr>
          <p:cNvPr id="7057" name="Google Shape;7057;p41"/>
          <p:cNvCxnSpPr/>
          <p:nvPr/>
        </p:nvCxnSpPr>
        <p:spPr>
          <a:xfrm>
            <a:off x="2712720" y="5661480"/>
            <a:ext cx="0" cy="441960"/>
          </a:xfrm>
          <a:prstGeom prst="straightConnector1">
            <a:avLst/>
          </a:prstGeom>
          <a:noFill/>
          <a:ln w="9525" cap="flat" cmpd="sng">
            <a:solidFill>
              <a:srgbClr val="D8D8D8"/>
            </a:solidFill>
            <a:prstDash val="solid"/>
            <a:round/>
            <a:headEnd type="none" w="sm" len="sm"/>
            <a:tailEnd type="none" w="sm" len="sm"/>
          </a:ln>
        </p:spPr>
      </p:cxnSp>
      <p:pic>
        <p:nvPicPr>
          <p:cNvPr id="7058" name="Google Shape;7058;p41"/>
          <p:cNvPicPr preferRelativeResize="0"/>
          <p:nvPr/>
        </p:nvPicPr>
        <p:blipFill rotWithShape="1">
          <a:blip r:embed="rId3">
            <a:alphaModFix/>
          </a:blip>
          <a:srcRect/>
          <a:stretch/>
        </p:blipFill>
        <p:spPr>
          <a:xfrm>
            <a:off x="806957" y="1788838"/>
            <a:ext cx="261123" cy="261123"/>
          </a:xfrm>
          <a:prstGeom prst="rect">
            <a:avLst/>
          </a:prstGeom>
          <a:noFill/>
          <a:ln>
            <a:noFill/>
          </a:ln>
        </p:spPr>
      </p:pic>
      <p:pic>
        <p:nvPicPr>
          <p:cNvPr id="7059" name="Google Shape;7059;p41"/>
          <p:cNvPicPr preferRelativeResize="0"/>
          <p:nvPr/>
        </p:nvPicPr>
        <p:blipFill rotWithShape="1">
          <a:blip r:embed="rId4">
            <a:alphaModFix/>
          </a:blip>
          <a:srcRect/>
          <a:stretch/>
        </p:blipFill>
        <p:spPr>
          <a:xfrm>
            <a:off x="835511" y="2959713"/>
            <a:ext cx="245592" cy="245592"/>
          </a:xfrm>
          <a:prstGeom prst="rect">
            <a:avLst/>
          </a:prstGeom>
          <a:noFill/>
          <a:ln>
            <a:noFill/>
          </a:ln>
        </p:spPr>
      </p:pic>
      <p:pic>
        <p:nvPicPr>
          <p:cNvPr id="7060" name="Google Shape;7060;p41"/>
          <p:cNvPicPr preferRelativeResize="0"/>
          <p:nvPr/>
        </p:nvPicPr>
        <p:blipFill rotWithShape="1">
          <a:blip r:embed="rId5">
            <a:alphaModFix/>
          </a:blip>
          <a:srcRect/>
          <a:stretch/>
        </p:blipFill>
        <p:spPr>
          <a:xfrm>
            <a:off x="786278" y="3833547"/>
            <a:ext cx="297983" cy="297983"/>
          </a:xfrm>
          <a:prstGeom prst="rect">
            <a:avLst/>
          </a:prstGeom>
          <a:noFill/>
          <a:ln>
            <a:noFill/>
          </a:ln>
        </p:spPr>
      </p:pic>
      <p:pic>
        <p:nvPicPr>
          <p:cNvPr id="7061" name="Google Shape;7061;p41"/>
          <p:cNvPicPr preferRelativeResize="0"/>
          <p:nvPr/>
        </p:nvPicPr>
        <p:blipFill rotWithShape="1">
          <a:blip r:embed="rId6">
            <a:alphaModFix/>
          </a:blip>
          <a:srcRect/>
          <a:stretch/>
        </p:blipFill>
        <p:spPr>
          <a:xfrm>
            <a:off x="804703" y="4781997"/>
            <a:ext cx="294114" cy="294114"/>
          </a:xfrm>
          <a:prstGeom prst="rect">
            <a:avLst/>
          </a:prstGeom>
          <a:noFill/>
          <a:ln>
            <a:noFill/>
          </a:ln>
        </p:spPr>
      </p:pic>
      <p:pic>
        <p:nvPicPr>
          <p:cNvPr id="7062" name="Google Shape;7062;p41"/>
          <p:cNvPicPr preferRelativeResize="0"/>
          <p:nvPr/>
        </p:nvPicPr>
        <p:blipFill rotWithShape="1">
          <a:blip r:embed="rId7">
            <a:alphaModFix/>
          </a:blip>
          <a:srcRect/>
          <a:stretch/>
        </p:blipFill>
        <p:spPr>
          <a:xfrm>
            <a:off x="838200" y="5803901"/>
            <a:ext cx="223896" cy="223896"/>
          </a:xfrm>
          <a:prstGeom prst="rect">
            <a:avLst/>
          </a:prstGeom>
          <a:noFill/>
          <a:ln>
            <a:noFill/>
          </a:ln>
        </p:spPr>
      </p:pic>
    </p:spTree>
    <p:extLst>
      <p:ext uri="{BB962C8B-B14F-4D97-AF65-F5344CB8AC3E}">
        <p14:creationId xmlns:p14="http://schemas.microsoft.com/office/powerpoint/2010/main" val="167472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75"/>
        <p:cNvGrpSpPr/>
        <p:nvPr/>
      </p:nvGrpSpPr>
      <p:grpSpPr>
        <a:xfrm>
          <a:off x="0" y="0"/>
          <a:ext cx="0" cy="0"/>
          <a:chOff x="0" y="0"/>
          <a:chExt cx="0" cy="0"/>
        </a:xfrm>
      </p:grpSpPr>
      <p:pic>
        <p:nvPicPr>
          <p:cNvPr id="176" name="Google Shape;176;g26b4cea357b_0_152" descr=" "/>
          <p:cNvPicPr preferRelativeResize="0"/>
          <p:nvPr/>
        </p:nvPicPr>
        <p:blipFill rotWithShape="1">
          <a:blip r:embed="rId3">
            <a:alphaModFix/>
          </a:blip>
          <a:srcRect/>
          <a:stretch/>
        </p:blipFill>
        <p:spPr>
          <a:xfrm>
            <a:off x="9944049" y="2590909"/>
            <a:ext cx="2247888" cy="4266644"/>
          </a:xfrm>
          <a:prstGeom prst="rect">
            <a:avLst/>
          </a:prstGeom>
          <a:noFill/>
          <a:ln>
            <a:noFill/>
          </a:ln>
        </p:spPr>
      </p:pic>
      <p:pic>
        <p:nvPicPr>
          <p:cNvPr id="177" name="Google Shape;177;g26b4cea357b_0_152" descr=" "/>
          <p:cNvPicPr preferRelativeResize="0"/>
          <p:nvPr/>
        </p:nvPicPr>
        <p:blipFill rotWithShape="1">
          <a:blip r:embed="rId4">
            <a:alphaModFix/>
          </a:blip>
          <a:srcRect/>
          <a:stretch/>
        </p:blipFill>
        <p:spPr>
          <a:xfrm>
            <a:off x="-589472" y="-243969"/>
            <a:ext cx="2400287" cy="2590463"/>
          </a:xfrm>
          <a:prstGeom prst="rect">
            <a:avLst/>
          </a:prstGeom>
          <a:noFill/>
          <a:ln>
            <a:noFill/>
          </a:ln>
        </p:spPr>
      </p:pic>
      <p:sp>
        <p:nvSpPr>
          <p:cNvPr id="190" name="Google Shape;190;g26b4cea357b_0_152"/>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191" name="Google Shape;191;g26b4cea357b_0_152" descr=" "/>
          <p:cNvPicPr preferRelativeResize="0"/>
          <p:nvPr/>
        </p:nvPicPr>
        <p:blipFill rotWithShape="1">
          <a:blip r:embed="rId5">
            <a:alphaModFix/>
          </a:blip>
          <a:srcRect/>
          <a:stretch/>
        </p:blipFill>
        <p:spPr>
          <a:xfrm>
            <a:off x="11760139" y="5409942"/>
            <a:ext cx="355598" cy="1295231"/>
          </a:xfrm>
          <a:prstGeom prst="rect">
            <a:avLst/>
          </a:prstGeom>
          <a:noFill/>
          <a:ln>
            <a:noFill/>
          </a:ln>
        </p:spPr>
      </p:pic>
      <p:graphicFrame>
        <p:nvGraphicFramePr>
          <p:cNvPr id="13" name="Table 12">
            <a:extLst>
              <a:ext uri="{FF2B5EF4-FFF2-40B4-BE49-F238E27FC236}">
                <a16:creationId xmlns:a16="http://schemas.microsoft.com/office/drawing/2014/main" id="{3654C094-773D-97C3-B798-64FDA3021C68}"/>
              </a:ext>
            </a:extLst>
          </p:cNvPr>
          <p:cNvGraphicFramePr>
            <a:graphicFrameLocks noGrp="1"/>
          </p:cNvGraphicFramePr>
          <p:nvPr>
            <p:extLst>
              <p:ext uri="{D42A27DB-BD31-4B8C-83A1-F6EECF244321}">
                <p14:modId xmlns:p14="http://schemas.microsoft.com/office/powerpoint/2010/main" val="3968693124"/>
              </p:ext>
            </p:extLst>
          </p:nvPr>
        </p:nvGraphicFramePr>
        <p:xfrm>
          <a:off x="2170981" y="1710905"/>
          <a:ext cx="7434367" cy="4572000"/>
        </p:xfrm>
        <a:graphic>
          <a:graphicData uri="http://schemas.openxmlformats.org/drawingml/2006/table">
            <a:tbl>
              <a:tblPr bandRow="1">
                <a:tableStyleId>{5C22544A-7EE6-4342-B048-85BDC9FD1C3A}</a:tableStyleId>
              </a:tblPr>
              <a:tblGrid>
                <a:gridCol w="1812652">
                  <a:extLst>
                    <a:ext uri="{9D8B030D-6E8A-4147-A177-3AD203B41FA5}">
                      <a16:colId xmlns:a16="http://schemas.microsoft.com/office/drawing/2014/main" val="1758715531"/>
                    </a:ext>
                  </a:extLst>
                </a:gridCol>
                <a:gridCol w="2916115">
                  <a:extLst>
                    <a:ext uri="{9D8B030D-6E8A-4147-A177-3AD203B41FA5}">
                      <a16:colId xmlns:a16="http://schemas.microsoft.com/office/drawing/2014/main" val="125060440"/>
                    </a:ext>
                  </a:extLst>
                </a:gridCol>
                <a:gridCol w="2705600">
                  <a:extLst>
                    <a:ext uri="{9D8B030D-6E8A-4147-A177-3AD203B41FA5}">
                      <a16:colId xmlns:a16="http://schemas.microsoft.com/office/drawing/2014/main" val="2989322993"/>
                    </a:ext>
                  </a:extLst>
                </a:gridCol>
              </a:tblGrid>
              <a:tr h="762000">
                <a:tc>
                  <a:txBody>
                    <a:bodyPr/>
                    <a:lstStyle/>
                    <a:p>
                      <a:pPr>
                        <a:buNone/>
                      </a:pPr>
                      <a:r>
                        <a:rPr lang="en-US"/>
                        <a:t>Factor</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rtl="0" fontAlgn="base">
                        <a:lnSpc>
                          <a:spcPts val="1275"/>
                        </a:lnSpc>
                      </a:pPr>
                      <a:r>
                        <a:rPr lang="en-US" sz="1600" b="0" i="0" u="none" strike="noStrike">
                          <a:solidFill>
                            <a:srgbClr val="000000"/>
                          </a:solidFill>
                          <a:effectLst/>
                          <a:latin typeface="Aptos"/>
                        </a:rPr>
                        <a:t>Low (-)</a:t>
                      </a:r>
                      <a:endParaRPr lang="en-US" b="0" i="0">
                        <a:solidFill>
                          <a:srgbClr val="000000"/>
                        </a:solidFill>
                        <a:effectLst/>
                        <a:latin typeface="Aptos"/>
                      </a:endParaRP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lnSpc>
                          <a:spcPts val="1275"/>
                        </a:lnSpc>
                      </a:pPr>
                      <a:r>
                        <a:rPr lang="en-US" sz="1600" b="0" i="0" u="none" strike="noStrike">
                          <a:solidFill>
                            <a:srgbClr val="000000"/>
                          </a:solidFill>
                          <a:effectLst/>
                          <a:latin typeface="Aptos"/>
                        </a:rPr>
                        <a:t>High  (+)</a:t>
                      </a:r>
                      <a:endParaRPr lang="en-US" b="0" i="0">
                        <a:solidFill>
                          <a:srgbClr val="000000"/>
                        </a:solidFill>
                        <a:effectLst/>
                        <a:latin typeface="Aptos"/>
                      </a:endParaRP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7581008"/>
                  </a:ext>
                </a:extLst>
              </a:tr>
              <a:tr h="762000">
                <a:tc>
                  <a:txBody>
                    <a:bodyPr/>
                    <a:lstStyle/>
                    <a:p>
                      <a:pPr algn="l" rtl="0" fontAlgn="base">
                        <a:lnSpc>
                          <a:spcPts val="1125"/>
                        </a:lnSpc>
                      </a:pPr>
                      <a:r>
                        <a:rPr lang="en-US" sz="1400" b="1" i="0" u="none" strike="noStrike" noProof="0">
                          <a:solidFill>
                            <a:srgbClr val="000000"/>
                          </a:solidFill>
                          <a:effectLst/>
                        </a:rPr>
                        <a:t>Length of the car</a:t>
                      </a:r>
                      <a:endParaRPr lang="en-US" sz="1400" b="0" i="0" u="none" strike="noStrike" noProof="0">
                        <a:solidFill>
                          <a:srgbClr val="000000"/>
                        </a:solidFill>
                        <a:effectLst/>
                      </a:endParaRPr>
                    </a:p>
                    <a:p>
                      <a:pPr lvl="0" algn="l">
                        <a:lnSpc>
                          <a:spcPts val="1125"/>
                        </a:lnSpc>
                        <a:buNone/>
                      </a:pPr>
                      <a:endParaRPr lang="en-US" sz="1400" b="1" i="0" u="none" strike="noStrike">
                        <a:solidFill>
                          <a:srgbClr val="000000"/>
                        </a:solidFill>
                        <a:effectLst/>
                        <a:latin typeface="Quattrocento Sans"/>
                      </a:endParaRP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rtl="0" fontAlgn="base">
                        <a:lnSpc>
                          <a:spcPts val="1125"/>
                        </a:lnSpc>
                      </a:pPr>
                      <a:r>
                        <a:rPr lang="en-US" sz="1400" b="0" i="0" u="none" strike="noStrike">
                          <a:solidFill>
                            <a:srgbClr val="000000"/>
                          </a:solidFill>
                          <a:effectLst/>
                          <a:latin typeface="Quattrocento Sans"/>
                        </a:rPr>
                        <a:t>8 </a:t>
                      </a:r>
                      <a:r>
                        <a:rPr lang="en-US" sz="1400" b="0" i="0" u="none" strike="noStrike" err="1">
                          <a:solidFill>
                            <a:srgbClr val="000000"/>
                          </a:solidFill>
                          <a:effectLst/>
                          <a:latin typeface="Quattrocento Sans"/>
                        </a:rPr>
                        <a:t>cms</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solidFill>
                            <a:srgbClr val="000000"/>
                          </a:solidFill>
                          <a:effectLst/>
                          <a:latin typeface="Aptos"/>
                        </a:rPr>
                        <a:t> 16 </a:t>
                      </a:r>
                      <a:r>
                        <a:rPr lang="en-US" sz="1400" b="0" i="0" u="none" strike="noStrike" noProof="0" err="1">
                          <a:solidFill>
                            <a:srgbClr val="000000"/>
                          </a:solidFill>
                          <a:effectLst/>
                          <a:latin typeface="Aptos"/>
                        </a:rPr>
                        <a:t>cms</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4568732"/>
                  </a:ext>
                </a:extLst>
              </a:tr>
              <a:tr h="762000">
                <a:tc>
                  <a:txBody>
                    <a:bodyPr/>
                    <a:lstStyle/>
                    <a:p>
                      <a:pPr lvl="0" algn="l" rtl="0">
                        <a:lnSpc>
                          <a:spcPts val="1125"/>
                        </a:lnSpc>
                        <a:buNone/>
                      </a:pPr>
                      <a:r>
                        <a:rPr lang="en-US" sz="1400" b="1" i="0" u="none" strike="noStrike">
                          <a:solidFill>
                            <a:srgbClr val="000000"/>
                          </a:solidFill>
                          <a:effectLst/>
                          <a:latin typeface="Quattrocento Sans"/>
                        </a:rPr>
                        <a:t>Wheel size</a:t>
                      </a:r>
                      <a:endParaRPr lang="en-US" b="0" i="0">
                        <a:solidFill>
                          <a:srgbClr val="000000"/>
                        </a:solidFill>
                        <a:effectLst/>
                        <a:latin typeface="Quattrocento Sans"/>
                      </a:endParaRP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l" rtl="0">
                        <a:lnSpc>
                          <a:spcPts val="1125"/>
                        </a:lnSpc>
                        <a:buNone/>
                      </a:pPr>
                      <a:r>
                        <a:rPr lang="en-US" sz="1400" b="0" i="0" u="none" strike="noStrike">
                          <a:solidFill>
                            <a:srgbClr val="000000"/>
                          </a:solidFill>
                          <a:effectLst/>
                          <a:latin typeface="Quattrocento Sans"/>
                        </a:rPr>
                        <a:t> Small wheels in both front and rear</a:t>
                      </a:r>
                      <a:endParaRPr lang="en-US"/>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b="0" i="0" u="none" strike="noStrike" noProof="0">
                          <a:solidFill>
                            <a:srgbClr val="000000"/>
                          </a:solidFill>
                          <a:effectLst/>
                        </a:rPr>
                        <a:t>Big wheels in both </a:t>
                      </a:r>
                      <a:r>
                        <a:rPr lang="en-US" sz="1400" b="0" i="0" u="none" strike="noStrike" noProof="0">
                          <a:solidFill>
                            <a:srgbClr val="000000"/>
                          </a:solidFill>
                          <a:effectLst/>
                          <a:latin typeface="Aptos"/>
                        </a:rPr>
                        <a:t>front and rear</a:t>
                      </a:r>
                      <a:endParaRPr lang="en-US"/>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55612"/>
                  </a:ext>
                </a:extLst>
              </a:tr>
              <a:tr h="762000">
                <a:tc>
                  <a:txBody>
                    <a:bodyPr/>
                    <a:lstStyle/>
                    <a:p>
                      <a:pPr lvl="0" algn="l">
                        <a:lnSpc>
                          <a:spcPts val="1125"/>
                        </a:lnSpc>
                        <a:buNone/>
                      </a:pPr>
                      <a:r>
                        <a:rPr lang="en-US" sz="1400" b="1" i="0" u="none" strike="noStrike">
                          <a:solidFill>
                            <a:srgbClr val="000000"/>
                          </a:solidFill>
                          <a:effectLst/>
                          <a:latin typeface="Quattrocento Sans"/>
                        </a:rPr>
                        <a:t>Weight of engine</a:t>
                      </a:r>
                      <a:endParaRPr lang="en-US"/>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125"/>
                        </a:lnSpc>
                      </a:pPr>
                      <a:r>
                        <a:rPr lang="en-US" sz="1400" b="0" i="0" u="none" strike="noStrike">
                          <a:solidFill>
                            <a:srgbClr val="000000"/>
                          </a:solidFill>
                          <a:effectLst/>
                          <a:latin typeface="Quattrocento Sans"/>
                        </a:rPr>
                        <a:t>Light (2 blocks)</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125"/>
                        </a:lnSpc>
                      </a:pPr>
                      <a:r>
                        <a:rPr lang="en-US" sz="1400" b="0" i="0" u="none" strike="noStrike">
                          <a:solidFill>
                            <a:srgbClr val="000000"/>
                          </a:solidFill>
                          <a:effectLst/>
                          <a:latin typeface="Quattrocento Sans"/>
                        </a:rPr>
                        <a:t>Heavy (5 blocks)</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371955"/>
                  </a:ext>
                </a:extLst>
              </a:tr>
              <a:tr h="762000">
                <a:tc>
                  <a:txBody>
                    <a:bodyPr/>
                    <a:lstStyle/>
                    <a:p>
                      <a:pPr lvl="0" algn="l">
                        <a:lnSpc>
                          <a:spcPts val="1125"/>
                        </a:lnSpc>
                        <a:buNone/>
                      </a:pPr>
                      <a:r>
                        <a:rPr lang="en-US" sz="1400" b="1" i="0" u="none" strike="noStrike" noProof="0">
                          <a:solidFill>
                            <a:srgbClr val="3F3F3F"/>
                          </a:solidFill>
                          <a:effectLst/>
                        </a:rPr>
                        <a:t>Windshield</a:t>
                      </a:r>
                      <a:endParaRPr lang="en-US" err="1"/>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lnSpc>
                          <a:spcPts val="1125"/>
                        </a:lnSpc>
                        <a:buNone/>
                      </a:pPr>
                      <a:r>
                        <a:rPr lang="en-US" sz="1400" b="0" i="0" u="none" strike="noStrike">
                          <a:solidFill>
                            <a:srgbClr val="000000"/>
                          </a:solidFill>
                          <a:effectLst/>
                          <a:latin typeface="Quattrocento Sans"/>
                        </a:rPr>
                        <a:t>Front</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ase">
                        <a:lnSpc>
                          <a:spcPts val="1125"/>
                        </a:lnSpc>
                      </a:pPr>
                      <a:r>
                        <a:rPr lang="en-US" sz="1400" b="0" i="0" u="none" strike="noStrike">
                          <a:solidFill>
                            <a:srgbClr val="000000"/>
                          </a:solidFill>
                          <a:effectLst/>
                          <a:latin typeface="Quattrocento Sans"/>
                        </a:rPr>
                        <a:t>Rear</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0415722"/>
                  </a:ext>
                </a:extLst>
              </a:tr>
              <a:tr h="762000">
                <a:tc>
                  <a:txBody>
                    <a:bodyPr/>
                    <a:lstStyle/>
                    <a:p>
                      <a:pPr lvl="0" algn="l">
                        <a:lnSpc>
                          <a:spcPct val="100000"/>
                        </a:lnSpc>
                        <a:spcBef>
                          <a:spcPts val="0"/>
                        </a:spcBef>
                        <a:spcAft>
                          <a:spcPts val="0"/>
                        </a:spcAft>
                        <a:buNone/>
                      </a:pPr>
                      <a:r>
                        <a:rPr lang="en-US" sz="1400" b="1" i="0" u="none" strike="noStrike" noProof="0">
                          <a:solidFill>
                            <a:srgbClr val="3F3F3F"/>
                          </a:solidFill>
                          <a:effectLst/>
                          <a:latin typeface="Aptos"/>
                        </a:rPr>
                        <a:t>Steering Wheel Placement</a:t>
                      </a:r>
                      <a:endParaRPr lang="en-US" sz="1400" b="1" i="0" u="none" strike="noStrike" noProof="0">
                        <a:solidFill>
                          <a:srgbClr val="000000"/>
                        </a:solidFill>
                        <a:effectLst/>
                        <a:latin typeface="Aptos"/>
                      </a:endParaRP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rtl="0">
                        <a:lnSpc>
                          <a:spcPts val="1125"/>
                        </a:lnSpc>
                        <a:buNone/>
                      </a:pPr>
                      <a:r>
                        <a:rPr lang="en-US" sz="1400" b="0" i="0" u="none" strike="noStrike">
                          <a:solidFill>
                            <a:srgbClr val="000000"/>
                          </a:solidFill>
                          <a:effectLst/>
                          <a:latin typeface="Quattrocento Sans"/>
                        </a:rPr>
                        <a:t>Rear</a:t>
                      </a:r>
                    </a:p>
                    <a:p>
                      <a:pPr lvl="0" algn="ctr" rtl="0">
                        <a:lnSpc>
                          <a:spcPts val="1125"/>
                        </a:lnSpc>
                        <a:buNone/>
                      </a:pPr>
                      <a:endParaRPr lang="en-US"/>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rtl="0">
                        <a:lnSpc>
                          <a:spcPts val="1125"/>
                        </a:lnSpc>
                        <a:buNone/>
                      </a:pPr>
                      <a:r>
                        <a:rPr lang="en-US" sz="1400" b="0" i="0" u="none" strike="noStrike">
                          <a:solidFill>
                            <a:srgbClr val="000000"/>
                          </a:solidFill>
                          <a:effectLst/>
                          <a:latin typeface="Quattrocento Sans"/>
                        </a:rPr>
                        <a:t>Front</a:t>
                      </a:r>
                    </a:p>
                  </a:txBody>
                  <a:tcPr marL="59436" marR="59436" marT="29718" marB="29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5352152"/>
                  </a:ext>
                </a:extLst>
              </a:tr>
            </a:tbl>
          </a:graphicData>
        </a:graphic>
      </p:graphicFrame>
      <p:sp>
        <p:nvSpPr>
          <p:cNvPr id="17" name="Google Shape;6867;p41">
            <a:extLst>
              <a:ext uri="{FF2B5EF4-FFF2-40B4-BE49-F238E27FC236}">
                <a16:creationId xmlns:a16="http://schemas.microsoft.com/office/drawing/2014/main" id="{427989BA-3975-E021-A22C-D3AF6AC812A2}"/>
              </a:ext>
            </a:extLst>
          </p:cNvPr>
          <p:cNvSpPr txBox="1">
            <a:spLocks/>
          </p:cNvSpPr>
          <p:nvPr/>
        </p:nvSpPr>
        <p:spPr>
          <a:xfrm>
            <a:off x="4346275" y="379502"/>
            <a:ext cx="10515600" cy="1325563"/>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a:solidFill>
                  <a:schemeClr val="accent1"/>
                </a:solidFill>
              </a:rPr>
              <a:t>Level of factors</a:t>
            </a:r>
            <a:endParaRPr lang="en-US"/>
          </a:p>
        </p:txBody>
      </p:sp>
    </p:spTree>
    <p:extLst>
      <p:ext uri="{BB962C8B-B14F-4D97-AF65-F5344CB8AC3E}">
        <p14:creationId xmlns:p14="http://schemas.microsoft.com/office/powerpoint/2010/main" val="405402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9"/>
        <p:cNvGrpSpPr/>
        <p:nvPr/>
      </p:nvGrpSpPr>
      <p:grpSpPr>
        <a:xfrm>
          <a:off x="0" y="0"/>
          <a:ext cx="0" cy="0"/>
          <a:chOff x="0" y="0"/>
          <a:chExt cx="0" cy="0"/>
        </a:xfrm>
      </p:grpSpPr>
      <p:pic>
        <p:nvPicPr>
          <p:cNvPr id="90" name="Google Shape;90;g26b4cea357b_0_71" descr=" "/>
          <p:cNvPicPr preferRelativeResize="0"/>
          <p:nvPr/>
        </p:nvPicPr>
        <p:blipFill rotWithShape="1">
          <a:blip r:embed="rId3">
            <a:alphaModFix/>
          </a:blip>
          <a:srcRect/>
          <a:stretch/>
        </p:blipFill>
        <p:spPr>
          <a:xfrm>
            <a:off x="0" y="4565502"/>
            <a:ext cx="4330678" cy="2292052"/>
          </a:xfrm>
          <a:prstGeom prst="rect">
            <a:avLst/>
          </a:prstGeom>
          <a:noFill/>
          <a:ln>
            <a:noFill/>
          </a:ln>
        </p:spPr>
      </p:pic>
      <p:pic>
        <p:nvPicPr>
          <p:cNvPr id="91" name="Google Shape;91;g26b4cea357b_0_71" descr=" "/>
          <p:cNvPicPr preferRelativeResize="0"/>
          <p:nvPr/>
        </p:nvPicPr>
        <p:blipFill rotWithShape="1">
          <a:blip r:embed="rId4">
            <a:alphaModFix/>
          </a:blip>
          <a:srcRect/>
          <a:stretch/>
        </p:blipFill>
        <p:spPr>
          <a:xfrm>
            <a:off x="10655245" y="446"/>
            <a:ext cx="1536692" cy="3695219"/>
          </a:xfrm>
          <a:prstGeom prst="rect">
            <a:avLst/>
          </a:prstGeom>
          <a:noFill/>
          <a:ln>
            <a:noFill/>
          </a:ln>
        </p:spPr>
      </p:pic>
      <p:sp>
        <p:nvSpPr>
          <p:cNvPr id="92" name="Google Shape;92;g26b4cea357b_0_71"/>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93" name="Google Shape;93;g26b4cea357b_0_71" descr=" "/>
          <p:cNvPicPr preferRelativeResize="0"/>
          <p:nvPr/>
        </p:nvPicPr>
        <p:blipFill rotWithShape="1">
          <a:blip r:embed="rId5">
            <a:alphaModFix/>
          </a:blip>
          <a:srcRect/>
          <a:stretch/>
        </p:blipFill>
        <p:spPr>
          <a:xfrm>
            <a:off x="11760139" y="5409942"/>
            <a:ext cx="355598" cy="1295231"/>
          </a:xfrm>
          <a:prstGeom prst="rect">
            <a:avLst/>
          </a:prstGeom>
          <a:noFill/>
          <a:ln>
            <a:noFill/>
          </a:ln>
        </p:spPr>
      </p:pic>
      <p:sp>
        <p:nvSpPr>
          <p:cNvPr id="95" name="Google Shape;95;g26b4cea357b_0_71"/>
          <p:cNvSpPr/>
          <p:nvPr/>
        </p:nvSpPr>
        <p:spPr>
          <a:xfrm>
            <a:off x="1479543" y="2368688"/>
            <a:ext cx="4430123" cy="27344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a:lnSpc>
                <a:spcPct val="100000"/>
              </a:lnSpc>
              <a:spcBef>
                <a:spcPts val="0"/>
              </a:spcBef>
              <a:spcAft>
                <a:spcPts val="0"/>
              </a:spcAft>
              <a:buSzPts val="3200"/>
              <a:buFont typeface="DM Sans"/>
              <a:buNone/>
            </a:pPr>
            <a:endParaRPr lang="en-US" sz="1600" b="0" i="0" u="none" strike="noStrike" cap="none">
              <a:solidFill>
                <a:srgbClr val="0E0E0E"/>
              </a:solidFill>
              <a:latin typeface="DM Sans"/>
              <a:ea typeface="Calibri"/>
              <a:cs typeface="Calibri"/>
            </a:endParaRPr>
          </a:p>
        </p:txBody>
      </p:sp>
      <p:sp>
        <p:nvSpPr>
          <p:cNvPr id="96" name="Google Shape;96;g26b4cea357b_0_71"/>
          <p:cNvSpPr/>
          <p:nvPr/>
        </p:nvSpPr>
        <p:spPr>
          <a:xfrm>
            <a:off x="6349968" y="2368688"/>
            <a:ext cx="4430123" cy="27344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E0E0E"/>
              </a:buClr>
              <a:buSzPts val="3200"/>
              <a:buFont typeface="DM Sans"/>
              <a:buNone/>
            </a:pPr>
            <a:endParaRPr lang="en-US" sz="1600" b="0" i="0" u="none" strike="noStrike" cap="none">
              <a:solidFill>
                <a:srgbClr val="0E0E0E"/>
              </a:solidFill>
              <a:latin typeface="DM Sans"/>
              <a:ea typeface="Calibri"/>
              <a:cs typeface="Calibri"/>
            </a:endParaRPr>
          </a:p>
        </p:txBody>
      </p:sp>
      <p:sp>
        <p:nvSpPr>
          <p:cNvPr id="3" name="Google Shape;6867;p41">
            <a:extLst>
              <a:ext uri="{FF2B5EF4-FFF2-40B4-BE49-F238E27FC236}">
                <a16:creationId xmlns:a16="http://schemas.microsoft.com/office/drawing/2014/main" id="{0310C39D-1D28-7B40-7253-18D9516AE037}"/>
              </a:ext>
            </a:extLst>
          </p:cNvPr>
          <p:cNvSpPr txBox="1">
            <a:spLocks/>
          </p:cNvSpPr>
          <p:nvPr/>
        </p:nvSpPr>
        <p:spPr>
          <a:xfrm>
            <a:off x="1672087" y="379502"/>
            <a:ext cx="10515600" cy="1325563"/>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62626"/>
              </a:buClr>
              <a:buSzPts val="4800"/>
            </a:pPr>
            <a:r>
              <a:rPr lang="en-US" b="1">
                <a:solidFill>
                  <a:schemeClr val="accent1"/>
                </a:solidFill>
              </a:rPr>
              <a:t>Factorial Design</a:t>
            </a:r>
            <a:endParaRPr lang="en-US">
              <a:solidFill>
                <a:schemeClr val="accent1"/>
              </a:solidFill>
            </a:endParaRPr>
          </a:p>
        </p:txBody>
      </p:sp>
      <p:sp>
        <p:nvSpPr>
          <p:cNvPr id="5" name="Google Shape;7095;p43">
            <a:extLst>
              <a:ext uri="{FF2B5EF4-FFF2-40B4-BE49-F238E27FC236}">
                <a16:creationId xmlns:a16="http://schemas.microsoft.com/office/drawing/2014/main" id="{8D20577E-19B4-A508-876B-B30E69497435}"/>
              </a:ext>
            </a:extLst>
          </p:cNvPr>
          <p:cNvSpPr txBox="1"/>
          <p:nvPr/>
        </p:nvSpPr>
        <p:spPr>
          <a:xfrm>
            <a:off x="1482152" y="1471901"/>
            <a:ext cx="4830283" cy="44317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marR="0" lvl="0" indent="0" algn="l" rtl="0">
              <a:lnSpc>
                <a:spcPct val="90000"/>
              </a:lnSpc>
              <a:spcBef>
                <a:spcPts val="0"/>
              </a:spcBef>
              <a:spcAft>
                <a:spcPts val="0"/>
              </a:spcAft>
              <a:buNone/>
            </a:pPr>
            <a:endParaRPr lang="en-US" sz="2200" b="0" i="0" u="none" strike="noStrike" cap="none">
              <a:solidFill>
                <a:schemeClr val="dk1"/>
              </a:solidFill>
              <a:latin typeface="Century Gothic"/>
              <a:ea typeface="Century Gothic"/>
              <a:cs typeface="Century Gothic"/>
            </a:endParaRPr>
          </a:p>
          <a:p>
            <a:pPr marL="457200" marR="0" lvl="0" indent="-368300" algn="l" rtl="0">
              <a:lnSpc>
                <a:spcPct val="90000"/>
              </a:lnSpc>
              <a:spcBef>
                <a:spcPts val="0"/>
              </a:spcBef>
              <a:spcAft>
                <a:spcPts val="0"/>
              </a:spcAft>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Factors = 5</a:t>
            </a:r>
            <a:endParaRPr lang="en-US" sz="1600" b="0" i="0" u="none" strike="noStrike" cap="none">
              <a:solidFill>
                <a:schemeClr val="dk1"/>
              </a:solidFill>
              <a:latin typeface="Century Gothic"/>
              <a:ea typeface="Century Gothic"/>
              <a:cs typeface="Century Gothic"/>
            </a:endParaRPr>
          </a:p>
          <a:p>
            <a:pPr marL="457200" marR="0" lvl="0" indent="0" algn="l" rtl="0">
              <a:lnSpc>
                <a:spcPct val="90000"/>
              </a:lnSpc>
              <a:spcBef>
                <a:spcPts val="0"/>
              </a:spcBef>
              <a:spcAft>
                <a:spcPts val="0"/>
              </a:spcAft>
              <a:buClr>
                <a:srgbClr val="000000"/>
              </a:buClr>
              <a:buSzPts val="1600"/>
              <a:buFont typeface="Arial"/>
              <a:buNone/>
            </a:pPr>
            <a:endParaRPr lang="en-US" sz="1600" b="0" i="0" u="none" strike="noStrike" cap="none">
              <a:solidFill>
                <a:schemeClr val="dk1"/>
              </a:solidFill>
              <a:latin typeface="Century Gothic"/>
              <a:ea typeface="Century Gothic"/>
              <a:cs typeface="Century Gothic"/>
            </a:endParaRPr>
          </a:p>
          <a:p>
            <a:pPr marL="457200" indent="-368300">
              <a:lnSpc>
                <a:spcPct val="90000"/>
              </a:lnSpc>
              <a:buClr>
                <a:schemeClr val="dk1"/>
              </a:buClr>
              <a:buSzPts val="2200"/>
              <a:buFont typeface="Century Gothic"/>
              <a:buChar char="●"/>
            </a:pPr>
            <a:r>
              <a:rPr lang="en-US" sz="1600">
                <a:solidFill>
                  <a:schemeClr val="dk1"/>
                </a:solidFill>
                <a:latin typeface="Century Gothic"/>
                <a:ea typeface="Century Gothic"/>
                <a:cs typeface="Century Gothic"/>
                <a:sym typeface="Century Gothic"/>
              </a:rPr>
              <a:t>One replication </a:t>
            </a:r>
            <a:r>
              <a:rPr lang="en-US" sz="1600" b="0" i="0" u="none" strike="noStrike" cap="none">
                <a:solidFill>
                  <a:schemeClr val="dk1"/>
                </a:solidFill>
                <a:latin typeface="Century Gothic"/>
                <a:ea typeface="Century Gothic"/>
                <a:cs typeface="Century Gothic"/>
                <a:sym typeface="Century Gothic"/>
              </a:rPr>
              <a:t>(n</a:t>
            </a:r>
            <a:r>
              <a:rPr lang="en-US" sz="1600">
                <a:solidFill>
                  <a:schemeClr val="dk1"/>
                </a:solidFill>
                <a:latin typeface="Century Gothic"/>
                <a:ea typeface="Century Gothic"/>
                <a:cs typeface="Century Gothic"/>
                <a:sym typeface="Century Gothic"/>
              </a:rPr>
              <a:t>=1)</a:t>
            </a:r>
            <a:r>
              <a:rPr lang="en-US" sz="1600" b="0" i="0" u="none" strike="noStrike" cap="none">
                <a:solidFill>
                  <a:schemeClr val="dk1"/>
                </a:solidFill>
                <a:latin typeface="Century Gothic"/>
                <a:ea typeface="Century Gothic"/>
                <a:cs typeface="Century Gothic"/>
                <a:sym typeface="Century Gothic"/>
              </a:rPr>
              <a:t> consisting of </a:t>
            </a:r>
            <a:r>
              <a:rPr lang="en-US" sz="1600">
                <a:solidFill>
                  <a:schemeClr val="dk1"/>
                </a:solidFill>
                <a:latin typeface="Century Gothic"/>
                <a:ea typeface="Century Gothic"/>
                <a:cs typeface="Century Gothic"/>
                <a:sym typeface="Century Gothic"/>
              </a:rPr>
              <a:t>16 runs</a:t>
            </a:r>
            <a:endParaRPr lang="en-US">
              <a:solidFill>
                <a:schemeClr val="dk1"/>
              </a:solidFill>
              <a:latin typeface="Century Gothic"/>
            </a:endParaRPr>
          </a:p>
          <a:p>
            <a:pPr marL="457200" marR="0" lvl="0" indent="-228600" algn="l" rtl="0">
              <a:lnSpc>
                <a:spcPct val="90000"/>
              </a:lnSpc>
              <a:spcBef>
                <a:spcPts val="0"/>
              </a:spcBef>
              <a:spcAft>
                <a:spcPts val="0"/>
              </a:spcAft>
              <a:buClr>
                <a:schemeClr val="dk1"/>
              </a:buClr>
              <a:buSzPts val="2200"/>
              <a:buFont typeface="Century Gothic"/>
              <a:buNone/>
            </a:pPr>
            <a:endParaRPr lang="en-US" sz="1600" b="0" i="0" u="none" strike="noStrike" cap="none">
              <a:solidFill>
                <a:schemeClr val="dk1"/>
              </a:solidFill>
              <a:latin typeface="Century Gothic"/>
              <a:ea typeface="Century Gothic"/>
              <a:cs typeface="Century Gothic"/>
            </a:endParaRPr>
          </a:p>
          <a:p>
            <a:pPr marL="457200" marR="0" lvl="0" indent="-368300" algn="l" rtl="0">
              <a:lnSpc>
                <a:spcPct val="90000"/>
              </a:lnSpc>
              <a:spcBef>
                <a:spcPts val="0"/>
              </a:spcBef>
              <a:spcAft>
                <a:spcPts val="0"/>
              </a:spcAft>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Total runs / observations = </a:t>
            </a:r>
            <a:r>
              <a:rPr lang="en-US" sz="1600">
                <a:solidFill>
                  <a:schemeClr val="dk1"/>
                </a:solidFill>
                <a:latin typeface="Century Gothic"/>
                <a:ea typeface="Century Gothic"/>
                <a:cs typeface="Century Gothic"/>
                <a:sym typeface="Century Gothic"/>
              </a:rPr>
              <a:t>16</a:t>
            </a:r>
            <a:endParaRPr lang="en-US">
              <a:solidFill>
                <a:schemeClr val="dk1"/>
              </a:solidFill>
              <a:latin typeface="Century Gothic"/>
            </a:endParaRPr>
          </a:p>
          <a:p>
            <a:pPr marL="457200" marR="0" lvl="0" indent="-228600" algn="l" rtl="0">
              <a:lnSpc>
                <a:spcPct val="90000"/>
              </a:lnSpc>
              <a:spcBef>
                <a:spcPts val="0"/>
              </a:spcBef>
              <a:spcAft>
                <a:spcPts val="0"/>
              </a:spcAft>
              <a:buClr>
                <a:schemeClr val="dk1"/>
              </a:buClr>
              <a:buSzPts val="2200"/>
              <a:buFont typeface="Century Gothic"/>
              <a:buNone/>
            </a:pPr>
            <a:endParaRPr lang="en-US" sz="1600" b="0" i="0" u="none" strike="noStrike" cap="none">
              <a:solidFill>
                <a:schemeClr val="dk1"/>
              </a:solidFill>
              <a:latin typeface="Century Gothic"/>
              <a:ea typeface="Century Gothic"/>
              <a:cs typeface="Century Gothic"/>
            </a:endParaRPr>
          </a:p>
          <a:p>
            <a:pPr marL="457200" marR="0" lvl="0" indent="-368300" algn="l" rtl="0">
              <a:lnSpc>
                <a:spcPct val="90000"/>
              </a:lnSpc>
              <a:spcBef>
                <a:spcPts val="0"/>
              </a:spcBef>
              <a:spcAft>
                <a:spcPts val="0"/>
              </a:spcAft>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Noise factors such as change in ramp angle, durability of the car, friction from floor surface were reduced by leveler, conducting runs in 1 block and same member running the car</a:t>
            </a:r>
            <a:endParaRPr lang="en-US">
              <a:solidFill>
                <a:schemeClr val="dk1"/>
              </a:solidFill>
              <a:latin typeface="Century Gothic"/>
            </a:endParaRPr>
          </a:p>
          <a:p>
            <a:pPr marL="457200" marR="0" lvl="0" indent="-228600" algn="l" rtl="0">
              <a:lnSpc>
                <a:spcPct val="90000"/>
              </a:lnSpc>
              <a:spcBef>
                <a:spcPts val="0"/>
              </a:spcBef>
              <a:spcAft>
                <a:spcPts val="0"/>
              </a:spcAft>
              <a:buClr>
                <a:schemeClr val="dk1"/>
              </a:buClr>
              <a:buSzPts val="2200"/>
              <a:buFont typeface="Century Gothic"/>
              <a:buNone/>
            </a:pPr>
            <a:endParaRPr lang="en-US" sz="1600" b="0" i="0" u="none" strike="noStrike" cap="none">
              <a:solidFill>
                <a:schemeClr val="dk1"/>
              </a:solidFill>
              <a:latin typeface="Century Gothic"/>
              <a:ea typeface="Century Gothic"/>
              <a:cs typeface="Century Gothic"/>
            </a:endParaRPr>
          </a:p>
          <a:p>
            <a:pPr marL="457200" indent="-368300">
              <a:lnSpc>
                <a:spcPct val="90000"/>
              </a:lnSpc>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A = </a:t>
            </a:r>
            <a:r>
              <a:rPr lang="en-US" sz="1600">
                <a:solidFill>
                  <a:schemeClr val="dk1"/>
                </a:solidFill>
                <a:latin typeface="Century Gothic"/>
                <a:ea typeface="Century Gothic"/>
                <a:cs typeface="Century Gothic"/>
                <a:sym typeface="Century Gothic"/>
              </a:rPr>
              <a:t>Length of the car</a:t>
            </a:r>
            <a:endParaRPr lang="en-US">
              <a:solidFill>
                <a:schemeClr val="dk1"/>
              </a:solidFill>
              <a:latin typeface="Century Gothic"/>
            </a:endParaRPr>
          </a:p>
          <a:p>
            <a:pPr marL="457200" marR="0" lvl="0" indent="-368300" algn="l" rtl="0">
              <a:lnSpc>
                <a:spcPct val="90000"/>
              </a:lnSpc>
              <a:spcBef>
                <a:spcPts val="0"/>
              </a:spcBef>
              <a:spcAft>
                <a:spcPts val="0"/>
              </a:spcAft>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B = Wheel size</a:t>
            </a:r>
            <a:endParaRPr lang="en-US">
              <a:solidFill>
                <a:schemeClr val="dk1"/>
              </a:solidFill>
              <a:latin typeface="Century Gothic"/>
            </a:endParaRPr>
          </a:p>
          <a:p>
            <a:pPr marL="457200" indent="-368300">
              <a:lnSpc>
                <a:spcPct val="90000"/>
              </a:lnSpc>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C = </a:t>
            </a:r>
            <a:r>
              <a:rPr lang="en-US" sz="1600">
                <a:solidFill>
                  <a:schemeClr val="dk1"/>
                </a:solidFill>
                <a:latin typeface="Century Gothic"/>
                <a:ea typeface="Century Gothic"/>
                <a:cs typeface="Century Gothic"/>
                <a:sym typeface="Century Gothic"/>
              </a:rPr>
              <a:t>Engine weight</a:t>
            </a:r>
            <a:endParaRPr lang="en-US">
              <a:solidFill>
                <a:schemeClr val="dk1"/>
              </a:solidFill>
              <a:latin typeface="Century Gothic"/>
            </a:endParaRPr>
          </a:p>
          <a:p>
            <a:pPr marL="457200" indent="-368300">
              <a:lnSpc>
                <a:spcPct val="90000"/>
              </a:lnSpc>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D = </a:t>
            </a:r>
            <a:r>
              <a:rPr lang="en-US" sz="1600">
                <a:solidFill>
                  <a:schemeClr val="dk1"/>
                </a:solidFill>
                <a:latin typeface="Century Gothic"/>
                <a:ea typeface="Century Gothic"/>
                <a:cs typeface="Century Gothic"/>
                <a:sym typeface="Century Gothic"/>
              </a:rPr>
              <a:t>Windshield placement</a:t>
            </a:r>
            <a:endParaRPr lang="en-US">
              <a:solidFill>
                <a:schemeClr val="dk1"/>
              </a:solidFill>
              <a:latin typeface="Century Gothic"/>
            </a:endParaRPr>
          </a:p>
          <a:p>
            <a:pPr marL="457200" indent="-368300">
              <a:lnSpc>
                <a:spcPct val="90000"/>
              </a:lnSpc>
              <a:buClr>
                <a:schemeClr val="dk1"/>
              </a:buClr>
              <a:buSzPts val="2200"/>
              <a:buFont typeface="Century Gothic"/>
              <a:buChar char="●"/>
            </a:pPr>
            <a:r>
              <a:rPr lang="en-US" sz="1600" b="0" i="0" u="none" strike="noStrike" cap="none">
                <a:solidFill>
                  <a:schemeClr val="dk1"/>
                </a:solidFill>
                <a:latin typeface="Century Gothic"/>
                <a:ea typeface="Century Gothic"/>
                <a:cs typeface="Century Gothic"/>
                <a:sym typeface="Century Gothic"/>
              </a:rPr>
              <a:t>E = </a:t>
            </a:r>
            <a:r>
              <a:rPr lang="en-US" sz="1600">
                <a:solidFill>
                  <a:schemeClr val="dk1"/>
                </a:solidFill>
                <a:latin typeface="Century Gothic"/>
                <a:ea typeface="Century Gothic"/>
                <a:cs typeface="Century Gothic"/>
                <a:sym typeface="Century Gothic"/>
              </a:rPr>
              <a:t>Steering wheel placement</a:t>
            </a:r>
            <a:endParaRPr lang="en-US">
              <a:solidFill>
                <a:schemeClr val="dk1"/>
              </a:solidFill>
              <a:latin typeface="Century Gothic"/>
            </a:endParaRPr>
          </a:p>
          <a:p>
            <a:pPr marL="88900" marR="0" lvl="0" indent="0" algn="l" rtl="0">
              <a:lnSpc>
                <a:spcPct val="90000"/>
              </a:lnSpc>
              <a:spcBef>
                <a:spcPts val="0"/>
              </a:spcBef>
              <a:spcAft>
                <a:spcPts val="0"/>
              </a:spcAft>
              <a:buNone/>
            </a:pPr>
            <a:endParaRPr lang="en-US" sz="2200" b="0" i="0" u="none" strike="noStrike" cap="none">
              <a:solidFill>
                <a:schemeClr val="dk1"/>
              </a:solidFill>
              <a:latin typeface="Century Gothic"/>
              <a:ea typeface="Century Gothic"/>
              <a:cs typeface="Century Gothic"/>
            </a:endParaRPr>
          </a:p>
          <a:p>
            <a:pPr marL="88900" marR="0" lvl="0" indent="0" algn="l" rtl="0">
              <a:lnSpc>
                <a:spcPct val="90000"/>
              </a:lnSpc>
              <a:spcBef>
                <a:spcPts val="0"/>
              </a:spcBef>
              <a:spcAft>
                <a:spcPts val="0"/>
              </a:spcAft>
              <a:buNone/>
            </a:pPr>
            <a:endParaRPr lang="en-US" sz="2200" b="0" i="0" u="none" strike="noStrike" cap="none">
              <a:solidFill>
                <a:schemeClr val="dk1"/>
              </a:solidFill>
              <a:latin typeface="Century Gothic"/>
              <a:ea typeface="Century Gothic"/>
              <a:cs typeface="Century Gothic"/>
            </a:endParaRPr>
          </a:p>
          <a:p>
            <a:pPr marL="457200" marR="0" lvl="0" indent="-228600" algn="l" rtl="0">
              <a:lnSpc>
                <a:spcPct val="90000"/>
              </a:lnSpc>
              <a:spcBef>
                <a:spcPts val="0"/>
              </a:spcBef>
              <a:spcAft>
                <a:spcPts val="0"/>
              </a:spcAft>
              <a:buClr>
                <a:schemeClr val="dk1"/>
              </a:buClr>
              <a:buSzPts val="2200"/>
              <a:buFont typeface="Century Gothic"/>
              <a:buNone/>
            </a:pPr>
            <a:endParaRPr lang="en-US" sz="2200" b="0" i="0" u="none" strike="noStrike" cap="none">
              <a:solidFill>
                <a:schemeClr val="dk1"/>
              </a:solidFill>
              <a:latin typeface="Century Gothic"/>
              <a:ea typeface="Century Gothic"/>
              <a:cs typeface="Century Gothic"/>
            </a:endParaRPr>
          </a:p>
          <a:p>
            <a:pPr marL="228600" marR="0" lvl="0" indent="0" algn="l" rtl="0">
              <a:lnSpc>
                <a:spcPct val="90000"/>
              </a:lnSpc>
              <a:spcBef>
                <a:spcPts val="0"/>
              </a:spcBef>
              <a:spcAft>
                <a:spcPts val="0"/>
              </a:spcAft>
              <a:buClr>
                <a:srgbClr val="000000"/>
              </a:buClr>
              <a:buSzPts val="1600"/>
              <a:buFont typeface="Arial"/>
              <a:buNone/>
            </a:pPr>
            <a:endParaRPr lang="en-US" sz="1600" b="0" i="0" u="none" strike="noStrike" cap="none">
              <a:solidFill>
                <a:srgbClr val="3F3F3F"/>
              </a:solidFill>
              <a:latin typeface="Century Gothic"/>
              <a:ea typeface="Calibri"/>
              <a:cs typeface="Calibri"/>
            </a:endParaRPr>
          </a:p>
        </p:txBody>
      </p:sp>
      <p:pic>
        <p:nvPicPr>
          <p:cNvPr id="6" name="Picture 5" descr="A close-up of a computer code&#10;&#10;Description automatically generated">
            <a:extLst>
              <a:ext uri="{FF2B5EF4-FFF2-40B4-BE49-F238E27FC236}">
                <a16:creationId xmlns:a16="http://schemas.microsoft.com/office/drawing/2014/main" id="{F2DBD09E-1303-AC08-B2C1-58785D4DDD5F}"/>
              </a:ext>
            </a:extLst>
          </p:cNvPr>
          <p:cNvPicPr>
            <a:picLocks noChangeAspect="1"/>
          </p:cNvPicPr>
          <p:nvPr/>
        </p:nvPicPr>
        <p:blipFill>
          <a:blip r:embed="rId6"/>
          <a:srcRect r="3397" b="649"/>
          <a:stretch/>
        </p:blipFill>
        <p:spPr>
          <a:xfrm>
            <a:off x="6428297" y="1852793"/>
            <a:ext cx="5335780" cy="2189202"/>
          </a:xfrm>
          <a:prstGeom prst="rect">
            <a:avLst/>
          </a:prstGeom>
        </p:spPr>
      </p:pic>
    </p:spTree>
    <p:extLst>
      <p:ext uri="{BB962C8B-B14F-4D97-AF65-F5344CB8AC3E}">
        <p14:creationId xmlns:p14="http://schemas.microsoft.com/office/powerpoint/2010/main" val="343769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46"/>
        <p:cNvGrpSpPr/>
        <p:nvPr/>
      </p:nvGrpSpPr>
      <p:grpSpPr>
        <a:xfrm>
          <a:off x="0" y="0"/>
          <a:ext cx="0" cy="0"/>
          <a:chOff x="0" y="0"/>
          <a:chExt cx="0" cy="0"/>
        </a:xfrm>
      </p:grpSpPr>
      <p:pic>
        <p:nvPicPr>
          <p:cNvPr id="147" name="Google Shape;147;g26b4cea357b_0_125" descr=" "/>
          <p:cNvPicPr preferRelativeResize="0"/>
          <p:nvPr/>
        </p:nvPicPr>
        <p:blipFill rotWithShape="1">
          <a:blip r:embed="rId3">
            <a:alphaModFix/>
          </a:blip>
          <a:srcRect/>
          <a:stretch/>
        </p:blipFill>
        <p:spPr>
          <a:xfrm>
            <a:off x="9156653" y="4692486"/>
            <a:ext cx="3035284" cy="2165068"/>
          </a:xfrm>
          <a:prstGeom prst="rect">
            <a:avLst/>
          </a:prstGeom>
          <a:noFill/>
          <a:ln>
            <a:noFill/>
          </a:ln>
        </p:spPr>
      </p:pic>
      <p:pic>
        <p:nvPicPr>
          <p:cNvPr id="148" name="Google Shape;148;g26b4cea357b_0_125" descr=" "/>
          <p:cNvPicPr preferRelativeResize="0"/>
          <p:nvPr/>
        </p:nvPicPr>
        <p:blipFill rotWithShape="1">
          <a:blip r:embed="rId4">
            <a:alphaModFix/>
          </a:blip>
          <a:srcRect/>
          <a:stretch/>
        </p:blipFill>
        <p:spPr>
          <a:xfrm>
            <a:off x="0" y="446"/>
            <a:ext cx="4311628" cy="1904752"/>
          </a:xfrm>
          <a:prstGeom prst="rect">
            <a:avLst/>
          </a:prstGeom>
          <a:noFill/>
          <a:ln>
            <a:noFill/>
          </a:ln>
        </p:spPr>
      </p:pic>
      <p:sp>
        <p:nvSpPr>
          <p:cNvPr id="149" name="Google Shape;149;g26b4cea357b_0_125"/>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150" name="Google Shape;150;g26b4cea357b_0_125" descr=" "/>
          <p:cNvPicPr preferRelativeResize="0"/>
          <p:nvPr/>
        </p:nvPicPr>
        <p:blipFill rotWithShape="1">
          <a:blip r:embed="rId5">
            <a:alphaModFix/>
          </a:blip>
          <a:srcRect/>
          <a:stretch/>
        </p:blipFill>
        <p:spPr>
          <a:xfrm>
            <a:off x="11760139" y="5409942"/>
            <a:ext cx="355598" cy="1295231"/>
          </a:xfrm>
          <a:prstGeom prst="rect">
            <a:avLst/>
          </a:prstGeom>
          <a:noFill/>
          <a:ln>
            <a:noFill/>
          </a:ln>
        </p:spPr>
      </p:pic>
      <p:pic>
        <p:nvPicPr>
          <p:cNvPr id="151" name="Google Shape;151;g26b4cea357b_0_125" descr=" "/>
          <p:cNvPicPr preferRelativeResize="0"/>
          <p:nvPr/>
        </p:nvPicPr>
        <p:blipFill rotWithShape="1">
          <a:blip r:embed="rId6">
            <a:alphaModFix/>
          </a:blip>
          <a:srcRect/>
          <a:stretch/>
        </p:blipFill>
        <p:spPr>
          <a:xfrm>
            <a:off x="0" y="692506"/>
            <a:ext cx="2728962" cy="2218655"/>
          </a:xfrm>
          <a:prstGeom prst="rect">
            <a:avLst/>
          </a:prstGeom>
          <a:noFill/>
          <a:ln>
            <a:noFill/>
          </a:ln>
        </p:spPr>
      </p:pic>
      <p:sp>
        <p:nvSpPr>
          <p:cNvPr id="152" name="Google Shape;152;g26b4cea357b_0_125"/>
          <p:cNvSpPr/>
          <p:nvPr/>
        </p:nvSpPr>
        <p:spPr>
          <a:xfrm>
            <a:off x="2920985" y="2114721"/>
            <a:ext cx="6800864" cy="2634857"/>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sp>
        <p:nvSpPr>
          <p:cNvPr id="153" name="Google Shape;153;g26b4cea357b_0_125"/>
          <p:cNvSpPr/>
          <p:nvPr/>
        </p:nvSpPr>
        <p:spPr>
          <a:xfrm>
            <a:off x="3111485" y="2686221"/>
            <a:ext cx="6902401" cy="23110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a:buClr>
                <a:srgbClr val="0E0E0E"/>
              </a:buClr>
              <a:buSzPts val="4800"/>
            </a:pPr>
            <a:r>
              <a:rPr lang="en-US" sz="9600">
                <a:solidFill>
                  <a:srgbClr val="FF0000"/>
                </a:solidFill>
                <a:latin typeface="Times New Roman"/>
                <a:ea typeface="Calibri"/>
                <a:cs typeface="Times New Roman"/>
              </a:rPr>
              <a:t>Initial Model</a:t>
            </a:r>
          </a:p>
        </p:txBody>
      </p:sp>
      <p:sp>
        <p:nvSpPr>
          <p:cNvPr id="154" name="Google Shape;154;g26b4cea357b_0_125"/>
          <p:cNvSpPr/>
          <p:nvPr/>
        </p:nvSpPr>
        <p:spPr>
          <a:xfrm>
            <a:off x="7658061" y="4476613"/>
            <a:ext cx="2139921" cy="34915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E0E0E"/>
              </a:buClr>
              <a:buSzPts val="3600"/>
              <a:buFont typeface="Mogra"/>
              <a:buNone/>
            </a:pPr>
            <a:endParaRPr lang="en-US" sz="1800" b="0" i="0" u="none" strike="noStrike" cap="none">
              <a:solidFill>
                <a:srgbClr val="0E0E0E"/>
              </a:solidFill>
              <a:latin typeface="Mogra"/>
              <a:ea typeface="Calibri"/>
              <a:cs typeface="Calibri"/>
            </a:endParaRPr>
          </a:p>
        </p:txBody>
      </p:sp>
    </p:spTree>
    <p:extLst>
      <p:ext uri="{BB962C8B-B14F-4D97-AF65-F5344CB8AC3E}">
        <p14:creationId xmlns:p14="http://schemas.microsoft.com/office/powerpoint/2010/main" val="20276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25"/>
        <p:cNvGrpSpPr/>
        <p:nvPr/>
      </p:nvGrpSpPr>
      <p:grpSpPr>
        <a:xfrm>
          <a:off x="0" y="0"/>
          <a:ext cx="0" cy="0"/>
          <a:chOff x="0" y="0"/>
          <a:chExt cx="0" cy="0"/>
        </a:xfrm>
      </p:grpSpPr>
      <p:pic>
        <p:nvPicPr>
          <p:cNvPr id="127" name="Google Shape;127;g26b4cea357b_0_105" descr=" "/>
          <p:cNvPicPr preferRelativeResize="0"/>
          <p:nvPr/>
        </p:nvPicPr>
        <p:blipFill rotWithShape="1">
          <a:blip r:embed="rId3">
            <a:alphaModFix/>
          </a:blip>
          <a:srcRect/>
          <a:stretch/>
        </p:blipFill>
        <p:spPr>
          <a:xfrm>
            <a:off x="9810700" y="4343281"/>
            <a:ext cx="2381237" cy="2514273"/>
          </a:xfrm>
          <a:prstGeom prst="rect">
            <a:avLst/>
          </a:prstGeom>
          <a:noFill/>
          <a:ln>
            <a:noFill/>
          </a:ln>
        </p:spPr>
      </p:pic>
      <p:sp>
        <p:nvSpPr>
          <p:cNvPr id="128" name="Google Shape;128;g26b4cea357b_0_105"/>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882FCC5-7733-8474-826B-894E1B3CDA2B}"/>
              </a:ext>
            </a:extLst>
          </p:cNvPr>
          <p:cNvPicPr>
            <a:picLocks noChangeAspect="1"/>
          </p:cNvPicPr>
          <p:nvPr/>
        </p:nvPicPr>
        <p:blipFill>
          <a:blip r:embed="rId4"/>
          <a:stretch>
            <a:fillRect/>
          </a:stretch>
        </p:blipFill>
        <p:spPr>
          <a:xfrm>
            <a:off x="833056" y="976120"/>
            <a:ext cx="6697014" cy="4496873"/>
          </a:xfrm>
          <a:prstGeom prst="rect">
            <a:avLst/>
          </a:prstGeom>
        </p:spPr>
      </p:pic>
      <p:sp>
        <p:nvSpPr>
          <p:cNvPr id="3" name="TextBox 2">
            <a:extLst>
              <a:ext uri="{FF2B5EF4-FFF2-40B4-BE49-F238E27FC236}">
                <a16:creationId xmlns:a16="http://schemas.microsoft.com/office/drawing/2014/main" id="{66C53829-D2F3-18A6-893D-3ACB71F65B39}"/>
              </a:ext>
            </a:extLst>
          </p:cNvPr>
          <p:cNvSpPr txBox="1"/>
          <p:nvPr/>
        </p:nvSpPr>
        <p:spPr>
          <a:xfrm>
            <a:off x="8692875" y="1461679"/>
            <a:ext cx="307061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None of the factors or interactions are identified as statistically significant at α = 0.05 since all points closely follow the reference line. This indicates that the initial model overfits the data, masking true significant effects. </a:t>
            </a:r>
          </a:p>
          <a:p>
            <a:br>
              <a:rPr lang="en-US"/>
            </a:br>
            <a:endParaRPr lang="en-US"/>
          </a:p>
        </p:txBody>
      </p:sp>
      <p:pic>
        <p:nvPicPr>
          <p:cNvPr id="126" name="Google Shape;126;g26b4cea357b_0_105" descr=" "/>
          <p:cNvPicPr preferRelativeResize="0"/>
          <p:nvPr/>
        </p:nvPicPr>
        <p:blipFill rotWithShape="1">
          <a:blip r:embed="rId5">
            <a:alphaModFix/>
          </a:blip>
          <a:srcRect/>
          <a:stretch/>
        </p:blipFill>
        <p:spPr>
          <a:xfrm>
            <a:off x="1" y="446"/>
            <a:ext cx="1308093" cy="3428554"/>
          </a:xfrm>
          <a:prstGeom prst="rect">
            <a:avLst/>
          </a:prstGeom>
          <a:noFill/>
          <a:ln>
            <a:noFill/>
          </a:ln>
        </p:spPr>
      </p:pic>
    </p:spTree>
    <p:extLst>
      <p:ext uri="{BB962C8B-B14F-4D97-AF65-F5344CB8AC3E}">
        <p14:creationId xmlns:p14="http://schemas.microsoft.com/office/powerpoint/2010/main" val="56710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9"/>
        <p:cNvGrpSpPr/>
        <p:nvPr/>
      </p:nvGrpSpPr>
      <p:grpSpPr>
        <a:xfrm>
          <a:off x="0" y="0"/>
          <a:ext cx="0" cy="0"/>
          <a:chOff x="0" y="0"/>
          <a:chExt cx="0" cy="0"/>
        </a:xfrm>
      </p:grpSpPr>
      <p:pic>
        <p:nvPicPr>
          <p:cNvPr id="160" name="Google Shape;160;g26b4cea357b_0_137" descr=" "/>
          <p:cNvPicPr preferRelativeResize="0"/>
          <p:nvPr/>
        </p:nvPicPr>
        <p:blipFill rotWithShape="1">
          <a:blip r:embed="rId3">
            <a:alphaModFix/>
          </a:blip>
          <a:srcRect/>
          <a:stretch/>
        </p:blipFill>
        <p:spPr>
          <a:xfrm>
            <a:off x="0" y="4565502"/>
            <a:ext cx="4330678" cy="2292052"/>
          </a:xfrm>
          <a:prstGeom prst="rect">
            <a:avLst/>
          </a:prstGeom>
          <a:noFill/>
          <a:ln>
            <a:noFill/>
          </a:ln>
        </p:spPr>
      </p:pic>
      <p:sp>
        <p:nvSpPr>
          <p:cNvPr id="162" name="Google Shape;162;g26b4cea357b_0_137"/>
          <p:cNvSpPr/>
          <p:nvPr/>
        </p:nvSpPr>
        <p:spPr>
          <a:xfrm>
            <a:off x="11683939" y="5257562"/>
            <a:ext cx="507984" cy="1599992"/>
          </a:xfrm>
          <a:prstGeom prst="rect">
            <a:avLst/>
          </a:prstGeom>
          <a:noFill/>
          <a:ln>
            <a:noFill/>
          </a:ln>
        </p:spPr>
        <p:txBody>
          <a:bodyPr spcFirstLastPara="1" wrap="square" lIns="45707" tIns="45707" rIns="45707" bIns="4570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pic>
        <p:nvPicPr>
          <p:cNvPr id="2" name="Picture 1" descr="A graph with a bar chart&#10;&#10;Description automatically generated">
            <a:extLst>
              <a:ext uri="{FF2B5EF4-FFF2-40B4-BE49-F238E27FC236}">
                <a16:creationId xmlns:a16="http://schemas.microsoft.com/office/drawing/2014/main" id="{249B7FC0-AB1C-5A19-07C5-98FA60F904F9}"/>
              </a:ext>
            </a:extLst>
          </p:cNvPr>
          <p:cNvPicPr>
            <a:picLocks noChangeAspect="1"/>
          </p:cNvPicPr>
          <p:nvPr/>
        </p:nvPicPr>
        <p:blipFill>
          <a:blip r:embed="rId4"/>
          <a:stretch>
            <a:fillRect/>
          </a:stretch>
        </p:blipFill>
        <p:spPr>
          <a:xfrm>
            <a:off x="4981575" y="990600"/>
            <a:ext cx="5943600" cy="3886200"/>
          </a:xfrm>
          <a:prstGeom prst="rect">
            <a:avLst/>
          </a:prstGeom>
        </p:spPr>
      </p:pic>
      <p:sp>
        <p:nvSpPr>
          <p:cNvPr id="3" name="TextBox 2">
            <a:extLst>
              <a:ext uri="{FF2B5EF4-FFF2-40B4-BE49-F238E27FC236}">
                <a16:creationId xmlns:a16="http://schemas.microsoft.com/office/drawing/2014/main" id="{B2FE5D74-E10F-E689-8A55-FC1E172F0CF3}"/>
              </a:ext>
            </a:extLst>
          </p:cNvPr>
          <p:cNvSpPr txBox="1"/>
          <p:nvPr/>
        </p:nvSpPr>
        <p:spPr>
          <a:xfrm>
            <a:off x="318947" y="1423814"/>
            <a:ext cx="431313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Pareto chart shows factors B, A, and interaction BE significantly affect distance. These should be prioritized for optimization.</a:t>
            </a:r>
          </a:p>
          <a:p>
            <a:endParaRPr lang="en-US"/>
          </a:p>
          <a:p>
            <a:r>
              <a:rPr lang="en-US" b="1" dirty="0"/>
              <a:t>We had checked the accuracy by deleting interactions in the ascending order from bottom to top.</a:t>
            </a:r>
          </a:p>
          <a:p>
            <a:br>
              <a:rPr lang="en-US" dirty="0"/>
            </a:br>
            <a:endParaRPr lang="en-US"/>
          </a:p>
        </p:txBody>
      </p:sp>
      <p:pic>
        <p:nvPicPr>
          <p:cNvPr id="161" name="Google Shape;161;g26b4cea357b_0_137" descr=" "/>
          <p:cNvPicPr preferRelativeResize="0"/>
          <p:nvPr/>
        </p:nvPicPr>
        <p:blipFill rotWithShape="1">
          <a:blip r:embed="rId5">
            <a:alphaModFix/>
          </a:blip>
          <a:srcRect/>
          <a:stretch/>
        </p:blipFill>
        <p:spPr>
          <a:xfrm>
            <a:off x="10655245" y="446"/>
            <a:ext cx="1536692" cy="3695219"/>
          </a:xfrm>
          <a:prstGeom prst="rect">
            <a:avLst/>
          </a:prstGeom>
          <a:noFill/>
          <a:ln>
            <a:noFill/>
          </a:ln>
        </p:spPr>
      </p:pic>
    </p:spTree>
    <p:extLst>
      <p:ext uri="{BB962C8B-B14F-4D97-AF65-F5344CB8AC3E}">
        <p14:creationId xmlns:p14="http://schemas.microsoft.com/office/powerpoint/2010/main" val="2558746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133</cp:revision>
  <dcterms:created xsi:type="dcterms:W3CDTF">2024-12-06T18:12:48Z</dcterms:created>
  <dcterms:modified xsi:type="dcterms:W3CDTF">2024-12-12T01:50:00Z</dcterms:modified>
</cp:coreProperties>
</file>